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143500" cx="9144000"/>
  <p:notesSz cx="6858000" cy="9144000"/>
  <p:embeddedFontLst>
    <p:embeddedFont>
      <p:font typeface="Nunito SemiBold"/>
      <p:regular r:id="rId53"/>
      <p:bold r:id="rId54"/>
      <p:italic r:id="rId55"/>
      <p:boldItalic r:id="rId56"/>
    </p:embeddedFont>
    <p:embeddedFont>
      <p:font typeface="Montserrat SemiBold"/>
      <p:regular r:id="rId57"/>
      <p:bold r:id="rId58"/>
      <p:italic r:id="rId59"/>
      <p:boldItalic r:id="rId60"/>
    </p:embeddedFont>
    <p:embeddedFont>
      <p:font typeface="Pinyon Script"/>
      <p:regular r:id="rId61"/>
    </p:embeddedFont>
    <p:embeddedFont>
      <p:font typeface="Caveat"/>
      <p:regular r:id="rId62"/>
      <p:bold r:id="rId63"/>
    </p:embeddedFont>
    <p:embeddedFont>
      <p:font typeface="Montserrat"/>
      <p:regular r:id="rId64"/>
      <p:bold r:id="rId65"/>
      <p:italic r:id="rId66"/>
      <p:boldItalic r:id="rId67"/>
    </p:embeddedFont>
    <p:embeddedFont>
      <p:font typeface="Montserrat Medium"/>
      <p:regular r:id="rId68"/>
      <p:bold r:id="rId69"/>
      <p:italic r:id="rId70"/>
      <p:boldItalic r:id="rId71"/>
    </p:embeddedFont>
    <p:embeddedFont>
      <p:font typeface="Alegreya Medium"/>
      <p:regular r:id="rId72"/>
      <p:bold r:id="rId73"/>
      <p:italic r:id="rId74"/>
      <p:boldItalic r:id="rId75"/>
    </p:embeddedFont>
    <p:embeddedFont>
      <p:font typeface="Montserrat Light"/>
      <p:regular r:id="rId76"/>
      <p:bold r:id="rId77"/>
      <p:italic r:id="rId78"/>
      <p:boldItalic r:id="rId79"/>
    </p:embeddedFont>
    <p:embeddedFont>
      <p:font typeface="Helvetica Neue"/>
      <p:regular r:id="rId80"/>
      <p:bold r:id="rId81"/>
      <p:italic r:id="rId82"/>
      <p:boldItalic r:id="rId83"/>
    </p:embeddedFont>
    <p:embeddedFont>
      <p:font typeface="Caveat Medium"/>
      <p:regular r:id="rId84"/>
      <p:bold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74CE359-7ADC-4236-BF77-0247C61B7F20}">
  <a:tblStyle styleId="{674CE359-7ADC-4236-BF77-0247C61B7F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CaveatMedium-regular.fntdata"/><Relationship Id="rId83" Type="http://schemas.openxmlformats.org/officeDocument/2006/relationships/font" Target="fonts/HelveticaNeue-boldItalic.fntdata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85" Type="http://schemas.openxmlformats.org/officeDocument/2006/relationships/font" Target="fonts/CaveatMedium-bold.fntdata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HelveticaNeue-regular.fntdata"/><Relationship Id="rId82" Type="http://schemas.openxmlformats.org/officeDocument/2006/relationships/font" Target="fonts/HelveticaNeue-italic.fntdata"/><Relationship Id="rId81" Type="http://schemas.openxmlformats.org/officeDocument/2006/relationships/font" Target="fonts/HelveticaNeue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AlegreyaMedium-bold.fntdata"/><Relationship Id="rId72" Type="http://schemas.openxmlformats.org/officeDocument/2006/relationships/font" Target="fonts/AlegreyaMedium-regular.fntdata"/><Relationship Id="rId31" Type="http://schemas.openxmlformats.org/officeDocument/2006/relationships/slide" Target="slides/slide26.xml"/><Relationship Id="rId75" Type="http://schemas.openxmlformats.org/officeDocument/2006/relationships/font" Target="fonts/AlegreyaMedium-boldItalic.fntdata"/><Relationship Id="rId30" Type="http://schemas.openxmlformats.org/officeDocument/2006/relationships/slide" Target="slides/slide25.xml"/><Relationship Id="rId74" Type="http://schemas.openxmlformats.org/officeDocument/2006/relationships/font" Target="fonts/AlegreyaMedium-italic.fntdata"/><Relationship Id="rId33" Type="http://schemas.openxmlformats.org/officeDocument/2006/relationships/slide" Target="slides/slide28.xml"/><Relationship Id="rId77" Type="http://schemas.openxmlformats.org/officeDocument/2006/relationships/font" Target="fonts/MontserratLight-bold.fntdata"/><Relationship Id="rId32" Type="http://schemas.openxmlformats.org/officeDocument/2006/relationships/slide" Target="slides/slide27.xml"/><Relationship Id="rId76" Type="http://schemas.openxmlformats.org/officeDocument/2006/relationships/font" Target="fonts/MontserratLight-regular.fntdata"/><Relationship Id="rId35" Type="http://schemas.openxmlformats.org/officeDocument/2006/relationships/slide" Target="slides/slide30.xml"/><Relationship Id="rId79" Type="http://schemas.openxmlformats.org/officeDocument/2006/relationships/font" Target="fonts/MontserratLight-boldItalic.fntdata"/><Relationship Id="rId34" Type="http://schemas.openxmlformats.org/officeDocument/2006/relationships/slide" Target="slides/slide29.xml"/><Relationship Id="rId78" Type="http://schemas.openxmlformats.org/officeDocument/2006/relationships/font" Target="fonts/MontserratLight-italic.fntdata"/><Relationship Id="rId71" Type="http://schemas.openxmlformats.org/officeDocument/2006/relationships/font" Target="fonts/MontserratMedium-boldItalic.fntdata"/><Relationship Id="rId70" Type="http://schemas.openxmlformats.org/officeDocument/2006/relationships/font" Target="fonts/MontserratMedium-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Caveat-regular.fntdata"/><Relationship Id="rId61" Type="http://schemas.openxmlformats.org/officeDocument/2006/relationships/font" Target="fonts/PinyonScript-regular.fntdata"/><Relationship Id="rId20" Type="http://schemas.openxmlformats.org/officeDocument/2006/relationships/slide" Target="slides/slide15.xml"/><Relationship Id="rId64" Type="http://schemas.openxmlformats.org/officeDocument/2006/relationships/font" Target="fonts/Montserrat-regular.fntdata"/><Relationship Id="rId63" Type="http://schemas.openxmlformats.org/officeDocument/2006/relationships/font" Target="fonts/Caveat-bold.fntdata"/><Relationship Id="rId22" Type="http://schemas.openxmlformats.org/officeDocument/2006/relationships/slide" Target="slides/slide17.xml"/><Relationship Id="rId66" Type="http://schemas.openxmlformats.org/officeDocument/2006/relationships/font" Target="fonts/Montserrat-italic.fntdata"/><Relationship Id="rId21" Type="http://schemas.openxmlformats.org/officeDocument/2006/relationships/slide" Target="slides/slide16.xml"/><Relationship Id="rId65" Type="http://schemas.openxmlformats.org/officeDocument/2006/relationships/font" Target="fonts/Montserrat-bold.fntdata"/><Relationship Id="rId24" Type="http://schemas.openxmlformats.org/officeDocument/2006/relationships/slide" Target="slides/slide19.xml"/><Relationship Id="rId68" Type="http://schemas.openxmlformats.org/officeDocument/2006/relationships/font" Target="fonts/MontserratMedium-regular.fntdata"/><Relationship Id="rId23" Type="http://schemas.openxmlformats.org/officeDocument/2006/relationships/slide" Target="slides/slide18.xml"/><Relationship Id="rId67" Type="http://schemas.openxmlformats.org/officeDocument/2006/relationships/font" Target="fonts/Montserrat-boldItalic.fntdata"/><Relationship Id="rId60" Type="http://schemas.openxmlformats.org/officeDocument/2006/relationships/font" Target="fonts/MontserratSemiBold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MontserratMedium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NunitoSemiBold-regular.fnt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NunitoSemiBold-italic.fntdata"/><Relationship Id="rId10" Type="http://schemas.openxmlformats.org/officeDocument/2006/relationships/slide" Target="slides/slide5.xml"/><Relationship Id="rId54" Type="http://schemas.openxmlformats.org/officeDocument/2006/relationships/font" Target="fonts/NunitoSemiBold-bold.fntdata"/><Relationship Id="rId13" Type="http://schemas.openxmlformats.org/officeDocument/2006/relationships/slide" Target="slides/slide8.xml"/><Relationship Id="rId57" Type="http://schemas.openxmlformats.org/officeDocument/2006/relationships/font" Target="fonts/MontserratSemiBold-regular.fntdata"/><Relationship Id="rId12" Type="http://schemas.openxmlformats.org/officeDocument/2006/relationships/slide" Target="slides/slide7.xml"/><Relationship Id="rId56" Type="http://schemas.openxmlformats.org/officeDocument/2006/relationships/font" Target="fonts/NunitoSemiBold-boldItalic.fntdata"/><Relationship Id="rId15" Type="http://schemas.openxmlformats.org/officeDocument/2006/relationships/slide" Target="slides/slide10.xml"/><Relationship Id="rId59" Type="http://schemas.openxmlformats.org/officeDocument/2006/relationships/font" Target="fonts/MontserratSemiBold-italic.fntdata"/><Relationship Id="rId14" Type="http://schemas.openxmlformats.org/officeDocument/2006/relationships/slide" Target="slides/slide9.xml"/><Relationship Id="rId58" Type="http://schemas.openxmlformats.org/officeDocument/2006/relationships/font" Target="fonts/MontserratSemiBo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3d46280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3d46280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3583889d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3583889d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3650536c5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3650536c5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3650536c5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3650536c5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3650536c5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3650536c5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3650536c5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3650536c5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3650536c5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3650536c5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3650536c5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3650536c5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3650536c5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3650536c5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3650536c5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3650536c5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3650536c5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3650536c5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3d46280d8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3d46280d8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d8d1a0bf4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d8d1a0bf4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a3e90eb4f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a3e90eb4f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3e90eb4f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3e90eb4f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3e90eb4f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a3e90eb4f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a3e90eb4f0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a3e90eb4f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76c3e79c1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76c3e79c1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a3d46280d8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a3d46280d8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88625130d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88625130d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88625130d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88625130d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88625130d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88625130d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2050353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2050353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3650536c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3650536c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3650536c5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3650536c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3583889d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43583889d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88625130d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88625130d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39e0bbe12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39e0bbe12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39e0bbe12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39e0bbe12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52ed054d8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52ed054d8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52ed054d8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52ed054d8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d8d1a0bf4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d8d1a0bf4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7f637f435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7f637f435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3d46280d8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3d46280d8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7f637f435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7f637f435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8d91be2a1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8d91be2a1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76c3e79c16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76c3e79c16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b4109610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b4109610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a3d46280d8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a3d46280d8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3d46280d8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3d46280d8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3d46280d8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3d46280d8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4238c8867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4238c8867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e64137f0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e64137f0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238c8867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238c8867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238c88672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238c88672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20503530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20503530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3650536c5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3650536c5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FF1877"/>
                </a:solidFill>
              </a:rPr>
              <a:t>Rechterpagina</a:t>
            </a:r>
            <a:r>
              <a:rPr lang="nl">
                <a:solidFill>
                  <a:srgbClr val="FF1877"/>
                </a:solidFill>
              </a:rPr>
              <a:t>: De normen toegepast volgens WHO, in de US en in Europa; Europa heeft nog steeds geen bovengrens voor Glyfosaat (</a:t>
            </a:r>
            <a:r>
              <a:rPr lang="nl">
                <a:solidFill>
                  <a:srgbClr val="FF1877"/>
                </a:solidFill>
              </a:rPr>
              <a:t>roundup</a:t>
            </a:r>
            <a:r>
              <a:rPr lang="nl">
                <a:solidFill>
                  <a:srgbClr val="FF1877"/>
                </a:solidFill>
              </a:rPr>
              <a:t>), Chloorpyrifos en Lindane.</a:t>
            </a:r>
            <a:endParaRPr>
              <a:solidFill>
                <a:srgbClr val="FF187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FF1877"/>
                </a:solidFill>
              </a:rPr>
              <a:t>Lindane wordt in België reeds 15 jaar niet meer gebruikt maar vinden we nog steeds in bodem en bodemwater terug…</a:t>
            </a:r>
            <a:endParaRPr>
              <a:solidFill>
                <a:srgbClr val="FF1877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7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0B7pVU_Cic2--ZE9PeGYtbWFMX1U/view" TargetMode="External"/><Relationship Id="rId4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4.png"/><Relationship Id="rId4" Type="http://schemas.openxmlformats.org/officeDocument/2006/relationships/image" Target="../media/image10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32.jpg"/><Relationship Id="rId5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3.png"/><Relationship Id="rId4" Type="http://schemas.openxmlformats.org/officeDocument/2006/relationships/image" Target="../media/image26.jpg"/><Relationship Id="rId5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Relationship Id="rId4" Type="http://schemas.openxmlformats.org/officeDocument/2006/relationships/image" Target="../media/image34.jpg"/><Relationship Id="rId5" Type="http://schemas.openxmlformats.org/officeDocument/2006/relationships/image" Target="../media/image33.jpg"/><Relationship Id="rId6" Type="http://schemas.openxmlformats.org/officeDocument/2006/relationships/image" Target="../media/image3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5.png"/><Relationship Id="rId4" Type="http://schemas.openxmlformats.org/officeDocument/2006/relationships/image" Target="../media/image39.jpg"/><Relationship Id="rId5" Type="http://schemas.openxmlformats.org/officeDocument/2006/relationships/image" Target="../media/image53.png"/><Relationship Id="rId6" Type="http://schemas.openxmlformats.org/officeDocument/2006/relationships/image" Target="../media/image61.jpg"/><Relationship Id="rId7" Type="http://schemas.openxmlformats.org/officeDocument/2006/relationships/image" Target="../media/image71.jpg"/><Relationship Id="rId8" Type="http://schemas.openxmlformats.org/officeDocument/2006/relationships/image" Target="../media/image38.jp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0.jpg"/><Relationship Id="rId10" Type="http://schemas.openxmlformats.org/officeDocument/2006/relationships/image" Target="../media/image63.jpg"/><Relationship Id="rId13" Type="http://schemas.openxmlformats.org/officeDocument/2006/relationships/image" Target="../media/image70.jpg"/><Relationship Id="rId12" Type="http://schemas.openxmlformats.org/officeDocument/2006/relationships/image" Target="../media/image66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9.jpg"/><Relationship Id="rId4" Type="http://schemas.openxmlformats.org/officeDocument/2006/relationships/image" Target="../media/image45.jpg"/><Relationship Id="rId9" Type="http://schemas.openxmlformats.org/officeDocument/2006/relationships/image" Target="../media/image55.jpg"/><Relationship Id="rId5" Type="http://schemas.openxmlformats.org/officeDocument/2006/relationships/image" Target="../media/image46.jpg"/><Relationship Id="rId6" Type="http://schemas.openxmlformats.org/officeDocument/2006/relationships/image" Target="../media/image44.jpg"/><Relationship Id="rId7" Type="http://schemas.openxmlformats.org/officeDocument/2006/relationships/image" Target="../media/image47.png"/><Relationship Id="rId8" Type="http://schemas.openxmlformats.org/officeDocument/2006/relationships/image" Target="../media/image6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jpg"/><Relationship Id="rId4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jpg"/><Relationship Id="rId4" Type="http://schemas.openxmlformats.org/officeDocument/2006/relationships/image" Target="../media/image6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jpg"/><Relationship Id="rId4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6.png"/><Relationship Id="rId4" Type="http://schemas.openxmlformats.org/officeDocument/2006/relationships/image" Target="../media/image74.jpg"/><Relationship Id="rId5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7.png"/><Relationship Id="rId4" Type="http://schemas.openxmlformats.org/officeDocument/2006/relationships/image" Target="../media/image1.png"/><Relationship Id="rId5" Type="http://schemas.openxmlformats.org/officeDocument/2006/relationships/image" Target="../media/image75.jpg"/><Relationship Id="rId6" Type="http://schemas.openxmlformats.org/officeDocument/2006/relationships/image" Target="../media/image64.png"/><Relationship Id="rId7" Type="http://schemas.openxmlformats.org/officeDocument/2006/relationships/image" Target="../media/image56.png"/><Relationship Id="rId8" Type="http://schemas.openxmlformats.org/officeDocument/2006/relationships/image" Target="../media/image5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6.png"/><Relationship Id="rId4" Type="http://schemas.openxmlformats.org/officeDocument/2006/relationships/image" Target="../media/image1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3.jpg"/><Relationship Id="rId4" Type="http://schemas.openxmlformats.org/officeDocument/2006/relationships/image" Target="../media/image82.jpg"/><Relationship Id="rId5" Type="http://schemas.openxmlformats.org/officeDocument/2006/relationships/image" Target="../media/image7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7.png"/><Relationship Id="rId4" Type="http://schemas.openxmlformats.org/officeDocument/2006/relationships/image" Target="../media/image79.png"/><Relationship Id="rId5" Type="http://schemas.openxmlformats.org/officeDocument/2006/relationships/image" Target="../media/image84.png"/></Relationships>
</file>

<file path=ppt/slides/_rels/slide4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9" Type="http://schemas.openxmlformats.org/officeDocument/2006/relationships/image" Target="../media/image91.jpg"/><Relationship Id="rId5" Type="http://schemas.openxmlformats.org/officeDocument/2006/relationships/image" Target="../media/image80.jpg"/><Relationship Id="rId6" Type="http://schemas.openxmlformats.org/officeDocument/2006/relationships/image" Target="../media/image81.jpg"/><Relationship Id="rId7" Type="http://schemas.openxmlformats.org/officeDocument/2006/relationships/image" Target="../media/image89.jpg"/><Relationship Id="rId8" Type="http://schemas.openxmlformats.org/officeDocument/2006/relationships/image" Target="../media/image8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2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100.png"/><Relationship Id="rId7" Type="http://schemas.openxmlformats.org/officeDocument/2006/relationships/image" Target="../media/image10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7.jpg"/><Relationship Id="rId4" Type="http://schemas.openxmlformats.org/officeDocument/2006/relationships/image" Target="../media/image74.jpg"/><Relationship Id="rId5" Type="http://schemas.openxmlformats.org/officeDocument/2006/relationships/image" Target="../media/image99.jpg"/><Relationship Id="rId6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jpg"/><Relationship Id="rId4" Type="http://schemas.openxmlformats.org/officeDocument/2006/relationships/image" Target="../media/image57.jpg"/><Relationship Id="rId5" Type="http://schemas.openxmlformats.org/officeDocument/2006/relationships/image" Target="../media/image7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9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7.png"/><Relationship Id="rId4" Type="http://schemas.openxmlformats.org/officeDocument/2006/relationships/image" Target="../media/image1.png"/><Relationship Id="rId5" Type="http://schemas.openxmlformats.org/officeDocument/2006/relationships/image" Target="../media/image75.jpg"/><Relationship Id="rId6" Type="http://schemas.openxmlformats.org/officeDocument/2006/relationships/image" Target="../media/image64.png"/><Relationship Id="rId7" Type="http://schemas.openxmlformats.org/officeDocument/2006/relationships/image" Target="../media/image56.png"/><Relationship Id="rId8" Type="http://schemas.openxmlformats.org/officeDocument/2006/relationships/image" Target="../media/image5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6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6.jpg"/><Relationship Id="rId5" Type="http://schemas.openxmlformats.org/officeDocument/2006/relationships/image" Target="../media/image21.png"/><Relationship Id="rId6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7.jp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png"/><Relationship Id="rId4" Type="http://schemas.openxmlformats.org/officeDocument/2006/relationships/image" Target="../media/image14.jpg"/><Relationship Id="rId5" Type="http://schemas.openxmlformats.org/officeDocument/2006/relationships/image" Target="../media/image9.jpg"/><Relationship Id="rId6" Type="http://schemas.openxmlformats.org/officeDocument/2006/relationships/image" Target="../media/image42.png"/><Relationship Id="rId7" Type="http://schemas.openxmlformats.org/officeDocument/2006/relationships/image" Target="../media/image52.png"/><Relationship Id="rId8" Type="http://schemas.openxmlformats.org/officeDocument/2006/relationships/image" Target="../media/image5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01525" y="126888"/>
            <a:ext cx="13710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Dank u...</a:t>
            </a:r>
            <a:endParaRPr i="1" sz="20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601525" y="663375"/>
            <a:ext cx="45084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0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Onze betrachting:  </a:t>
            </a:r>
            <a:r>
              <a:rPr i="1" lang="nl" sz="20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...</a:t>
            </a:r>
            <a:endParaRPr i="1" sz="20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615975" y="12519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14286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-Informeren...</a:t>
            </a:r>
            <a:endParaRPr>
              <a:solidFill>
                <a:srgbClr val="14286E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802125" y="4589400"/>
            <a:ext cx="877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14286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-Testen &amp; meten inzake water &amp; luchtkwaliteit</a:t>
            </a:r>
            <a:endParaRPr>
              <a:solidFill>
                <a:srgbClr val="14286E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061750" y="31940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14286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-Ziektepreventie, duurzaamheid en ecologie </a:t>
            </a:r>
            <a:endParaRPr>
              <a:solidFill>
                <a:srgbClr val="14286E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00" y="3623400"/>
            <a:ext cx="3926866" cy="140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9" y="1437425"/>
            <a:ext cx="6178048" cy="18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900" y="284777"/>
            <a:ext cx="3926875" cy="1417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9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9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2" title="Terzake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910200"/>
            <a:ext cx="4572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1993325" y="4034125"/>
            <a:ext cx="80010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64AA"/>
              </a:buClr>
              <a:buSzPts val="2400"/>
              <a:buFont typeface="Montserrat Light"/>
              <a:buChar char="-"/>
            </a:pPr>
            <a:r>
              <a:rPr lang="nl" sz="2400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19.000 Km </a:t>
            </a:r>
            <a:r>
              <a:rPr lang="nl" sz="2400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asbestleidingen</a:t>
            </a:r>
            <a:endParaRPr sz="24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64AA"/>
              </a:buClr>
              <a:buSzPts val="2400"/>
              <a:buFont typeface="Montserrat Light"/>
              <a:buChar char="-"/>
            </a:pPr>
            <a:r>
              <a:rPr lang="nl" sz="2400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Rechtshalve afdwingbare normen ??</a:t>
            </a:r>
            <a:endParaRPr sz="24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2" name="Google Shape;182;p22"/>
          <p:cNvSpPr txBox="1"/>
          <p:nvPr>
            <p:ph type="title"/>
          </p:nvPr>
        </p:nvSpPr>
        <p:spPr>
          <a:xfrm>
            <a:off x="3288450" y="76200"/>
            <a:ext cx="2871900" cy="9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Terzake </a:t>
            </a:r>
            <a:r>
              <a:rPr lang="nl" sz="14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CANVAS</a:t>
            </a:r>
            <a:endParaRPr sz="14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139425" y="2133600"/>
            <a:ext cx="6468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rgbClr val="0A688B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nl" sz="2500">
                <a:solidFill>
                  <a:srgbClr val="0A688B"/>
                </a:solidFill>
                <a:latin typeface="Montserrat"/>
                <a:ea typeface="Montserrat"/>
                <a:cs typeface="Montserrat"/>
                <a:sym typeface="Montserrat"/>
              </a:rPr>
              <a:t>KWALITEIT”</a:t>
            </a:r>
            <a:endParaRPr sz="2500">
              <a:solidFill>
                <a:srgbClr val="0A688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2"/>
          <p:cNvSpPr txBox="1"/>
          <p:nvPr>
            <p:ph type="title"/>
          </p:nvPr>
        </p:nvSpPr>
        <p:spPr>
          <a:xfrm>
            <a:off x="6608025" y="2118750"/>
            <a:ext cx="2871900" cy="4461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bekijk de reportage !</a:t>
            </a:r>
            <a:endParaRPr sz="12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3"/>
          <p:cNvPicPr preferRelativeResize="0"/>
          <p:nvPr/>
        </p:nvPicPr>
        <p:blipFill rotWithShape="1">
          <a:blip r:embed="rId3">
            <a:alphaModFix amt="79000"/>
          </a:blip>
          <a:srcRect b="0" l="1671" r="0" t="0"/>
          <a:stretch/>
        </p:blipFill>
        <p:spPr>
          <a:xfrm>
            <a:off x="622999" y="-380999"/>
            <a:ext cx="7951276" cy="584169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2279375" y="3673350"/>
            <a:ext cx="4293600" cy="501000"/>
          </a:xfrm>
          <a:prstGeom prst="rect">
            <a:avLst/>
          </a:prstGeom>
          <a:noFill/>
          <a:ln>
            <a:noFill/>
          </a:ln>
          <a:effectLst>
            <a:outerShdw rotWithShape="0" algn="bl" dist="28575">
              <a:schemeClr val="dk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>
                <a:solidFill>
                  <a:srgbClr val="FF1877"/>
                </a:solidFill>
              </a:rPr>
              <a:t>10.000</a:t>
            </a:r>
            <a:endParaRPr sz="3600">
              <a:solidFill>
                <a:srgbClr val="FF1877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14:flip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4"/>
          <p:cNvPicPr preferRelativeResize="0"/>
          <p:nvPr/>
        </p:nvPicPr>
        <p:blipFill rotWithShape="1">
          <a:blip r:embed="rId3">
            <a:alphaModFix/>
          </a:blip>
          <a:srcRect b="17907" l="6460" r="6711" t="4937"/>
          <a:stretch/>
        </p:blipFill>
        <p:spPr>
          <a:xfrm rot="-5999">
            <a:off x="4753555" y="61917"/>
            <a:ext cx="4064236" cy="516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 rotWithShape="1">
          <a:blip r:embed="rId4">
            <a:alphaModFix/>
          </a:blip>
          <a:srcRect b="4483" l="6062" r="7199" t="6373"/>
          <a:stretch/>
        </p:blipFill>
        <p:spPr>
          <a:xfrm>
            <a:off x="461950" y="38100"/>
            <a:ext cx="3452172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 b="46184" l="1533" r="7747" t="0"/>
          <a:stretch/>
        </p:blipFill>
        <p:spPr>
          <a:xfrm>
            <a:off x="-338300" y="-219800"/>
            <a:ext cx="10302848" cy="734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 rotWithShape="1">
          <a:blip r:embed="rId4">
            <a:alphaModFix/>
          </a:blip>
          <a:srcRect b="11511" l="1639" r="10671" t="6849"/>
          <a:stretch/>
        </p:blipFill>
        <p:spPr>
          <a:xfrm>
            <a:off x="5429050" y="811950"/>
            <a:ext cx="3082453" cy="4244871"/>
          </a:xfrm>
          <a:prstGeom prst="rect">
            <a:avLst/>
          </a:prstGeom>
          <a:noFill/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3" name="Google Shape;203;p25"/>
          <p:cNvPicPr preferRelativeResize="0"/>
          <p:nvPr/>
        </p:nvPicPr>
        <p:blipFill rotWithShape="1">
          <a:blip r:embed="rId5">
            <a:alphaModFix/>
          </a:blip>
          <a:srcRect b="13621" l="0" r="9280" t="0"/>
          <a:stretch/>
        </p:blipFill>
        <p:spPr>
          <a:xfrm>
            <a:off x="606525" y="811950"/>
            <a:ext cx="3238781" cy="4244871"/>
          </a:xfrm>
          <a:prstGeom prst="rect">
            <a:avLst/>
          </a:prstGeom>
          <a:noFill/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500">
        <p:push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6"/>
          <p:cNvPicPr preferRelativeResize="0"/>
          <p:nvPr/>
        </p:nvPicPr>
        <p:blipFill rotWithShape="1">
          <a:blip r:embed="rId3">
            <a:alphaModFix/>
          </a:blip>
          <a:srcRect b="1267" l="0" r="4251" t="1199"/>
          <a:stretch/>
        </p:blipFill>
        <p:spPr>
          <a:xfrm rot="5400000">
            <a:off x="2136612" y="-1046604"/>
            <a:ext cx="5161171" cy="72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6"/>
          <p:cNvSpPr/>
          <p:nvPr/>
        </p:nvSpPr>
        <p:spPr>
          <a:xfrm>
            <a:off x="7106450" y="2222538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87,6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26"/>
          <p:cNvSpPr/>
          <p:nvPr/>
        </p:nvSpPr>
        <p:spPr>
          <a:xfrm>
            <a:off x="7106450" y="969738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27,8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7106450" y="3170013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30,4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90750" y="2388963"/>
            <a:ext cx="1300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Prostaat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381800" y="1045938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Darm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26"/>
          <p:cNvSpPr/>
          <p:nvPr/>
        </p:nvSpPr>
        <p:spPr>
          <a:xfrm>
            <a:off x="381650" y="3084288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Blaas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2819725" y="353938"/>
            <a:ext cx="1057200" cy="4150800"/>
          </a:xfrm>
          <a:prstGeom prst="rect">
            <a:avLst/>
          </a:prstGeom>
          <a:noFill/>
          <a:ln cap="flat" cmpd="sng" w="28575">
            <a:solidFill>
              <a:srgbClr val="FF1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14:prism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7"/>
          <p:cNvPicPr preferRelativeResize="0"/>
          <p:nvPr/>
        </p:nvPicPr>
        <p:blipFill rotWithShape="1">
          <a:blip r:embed="rId3">
            <a:alphaModFix/>
          </a:blip>
          <a:srcRect b="1221" l="0" r="4852" t="1074"/>
          <a:stretch/>
        </p:blipFill>
        <p:spPr>
          <a:xfrm rot="5400000">
            <a:off x="2142985" y="-1050825"/>
            <a:ext cx="5127527" cy="724720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/>
          <p:nvPr/>
        </p:nvSpPr>
        <p:spPr>
          <a:xfrm>
            <a:off x="7139525" y="2243400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70,9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7139525" y="976625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22,8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7139525" y="3184375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12,7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104775" y="2375975"/>
            <a:ext cx="1300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Prostaat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395675" y="1032950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Darm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395675" y="3137975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Blaas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2828700" y="360000"/>
            <a:ext cx="1057200" cy="4160400"/>
          </a:xfrm>
          <a:prstGeom prst="rect">
            <a:avLst/>
          </a:prstGeom>
          <a:noFill/>
          <a:ln cap="flat" cmpd="sng" w="28575">
            <a:solidFill>
              <a:srgbClr val="FF1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14:prism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8"/>
          <p:cNvPicPr preferRelativeResize="0"/>
          <p:nvPr/>
        </p:nvPicPr>
        <p:blipFill rotWithShape="1">
          <a:blip r:embed="rId3">
            <a:alphaModFix/>
          </a:blip>
          <a:srcRect b="1597" l="0" r="8366" t="1003"/>
          <a:stretch/>
        </p:blipFill>
        <p:spPr>
          <a:xfrm rot="5400000">
            <a:off x="2251926" y="-1126601"/>
            <a:ext cx="4952648" cy="72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/>
          <p:nvPr/>
        </p:nvSpPr>
        <p:spPr>
          <a:xfrm>
            <a:off x="7101425" y="2248150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53,0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28"/>
          <p:cNvSpPr/>
          <p:nvPr/>
        </p:nvSpPr>
        <p:spPr>
          <a:xfrm>
            <a:off x="7101425" y="996475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24,5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28"/>
          <p:cNvSpPr/>
          <p:nvPr/>
        </p:nvSpPr>
        <p:spPr>
          <a:xfrm>
            <a:off x="7101425" y="3214175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27,7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8"/>
          <p:cNvSpPr/>
          <p:nvPr/>
        </p:nvSpPr>
        <p:spPr>
          <a:xfrm>
            <a:off x="80600" y="2374950"/>
            <a:ext cx="1300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Prostaat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28"/>
          <p:cNvSpPr/>
          <p:nvPr/>
        </p:nvSpPr>
        <p:spPr>
          <a:xfrm>
            <a:off x="371600" y="1109150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Darm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8"/>
          <p:cNvSpPr/>
          <p:nvPr/>
        </p:nvSpPr>
        <p:spPr>
          <a:xfrm>
            <a:off x="371600" y="3137975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Blaas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28"/>
          <p:cNvSpPr/>
          <p:nvPr/>
        </p:nvSpPr>
        <p:spPr>
          <a:xfrm>
            <a:off x="2804000" y="329650"/>
            <a:ext cx="1057200" cy="4230600"/>
          </a:xfrm>
          <a:prstGeom prst="rect">
            <a:avLst/>
          </a:prstGeom>
          <a:noFill/>
          <a:ln cap="flat" cmpd="sng" w="28575">
            <a:solidFill>
              <a:srgbClr val="FF1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14:prism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9"/>
          <p:cNvPicPr preferRelativeResize="0"/>
          <p:nvPr/>
        </p:nvPicPr>
        <p:blipFill rotWithShape="1">
          <a:blip r:embed="rId3">
            <a:alphaModFix/>
          </a:blip>
          <a:srcRect b="2993" l="113" r="5225" t="2273"/>
          <a:stretch/>
        </p:blipFill>
        <p:spPr>
          <a:xfrm rot="5400000">
            <a:off x="2189948" y="-932899"/>
            <a:ext cx="5096653" cy="701985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/>
          <p:nvPr/>
        </p:nvSpPr>
        <p:spPr>
          <a:xfrm>
            <a:off x="7114825" y="2139875"/>
            <a:ext cx="8586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109,2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29"/>
          <p:cNvSpPr/>
          <p:nvPr/>
        </p:nvSpPr>
        <p:spPr>
          <a:xfrm>
            <a:off x="7114825" y="995675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19,4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29"/>
          <p:cNvSpPr/>
          <p:nvPr/>
        </p:nvSpPr>
        <p:spPr>
          <a:xfrm>
            <a:off x="7114825" y="2977675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6,4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p29"/>
          <p:cNvSpPr/>
          <p:nvPr/>
        </p:nvSpPr>
        <p:spPr>
          <a:xfrm>
            <a:off x="371450" y="2242625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Borst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29"/>
          <p:cNvSpPr/>
          <p:nvPr/>
        </p:nvSpPr>
        <p:spPr>
          <a:xfrm>
            <a:off x="371600" y="1052000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Darm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29"/>
          <p:cNvSpPr/>
          <p:nvPr/>
        </p:nvSpPr>
        <p:spPr>
          <a:xfrm>
            <a:off x="371450" y="3090350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Blaas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29"/>
          <p:cNvSpPr/>
          <p:nvPr/>
        </p:nvSpPr>
        <p:spPr>
          <a:xfrm>
            <a:off x="2827550" y="375500"/>
            <a:ext cx="1057200" cy="4527300"/>
          </a:xfrm>
          <a:prstGeom prst="rect">
            <a:avLst/>
          </a:prstGeom>
          <a:noFill/>
          <a:ln cap="flat" cmpd="sng" w="28575">
            <a:solidFill>
              <a:srgbClr val="FF1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3">
            <a:alphaModFix/>
          </a:blip>
          <a:srcRect b="2016" l="0" r="6032" t="2417"/>
          <a:stretch/>
        </p:blipFill>
        <p:spPr>
          <a:xfrm rot="5400000">
            <a:off x="2162951" y="-1012352"/>
            <a:ext cx="5062547" cy="708725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/>
          <p:nvPr/>
        </p:nvSpPr>
        <p:spPr>
          <a:xfrm>
            <a:off x="7177625" y="2090225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87,4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30"/>
          <p:cNvSpPr/>
          <p:nvPr/>
        </p:nvSpPr>
        <p:spPr>
          <a:xfrm>
            <a:off x="7177625" y="955950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16,9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30"/>
          <p:cNvSpPr/>
          <p:nvPr/>
        </p:nvSpPr>
        <p:spPr>
          <a:xfrm>
            <a:off x="7177625" y="2967750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3,9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30"/>
          <p:cNvSpPr/>
          <p:nvPr/>
        </p:nvSpPr>
        <p:spPr>
          <a:xfrm>
            <a:off x="371450" y="2242625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Borst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30"/>
          <p:cNvSpPr/>
          <p:nvPr/>
        </p:nvSpPr>
        <p:spPr>
          <a:xfrm>
            <a:off x="371600" y="1052000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Darm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30"/>
          <p:cNvSpPr/>
          <p:nvPr/>
        </p:nvSpPr>
        <p:spPr>
          <a:xfrm>
            <a:off x="371450" y="3090350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Blaas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30"/>
          <p:cNvSpPr/>
          <p:nvPr/>
        </p:nvSpPr>
        <p:spPr>
          <a:xfrm>
            <a:off x="2845850" y="334350"/>
            <a:ext cx="1009800" cy="4474800"/>
          </a:xfrm>
          <a:prstGeom prst="rect">
            <a:avLst/>
          </a:prstGeom>
          <a:noFill/>
          <a:ln cap="flat" cmpd="sng" w="28575">
            <a:solidFill>
              <a:srgbClr val="FF1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14:prism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1"/>
          <p:cNvPicPr preferRelativeResize="0"/>
          <p:nvPr/>
        </p:nvPicPr>
        <p:blipFill rotWithShape="1">
          <a:blip r:embed="rId3">
            <a:alphaModFix/>
          </a:blip>
          <a:srcRect b="2997" l="0" r="5660" t="1546"/>
          <a:stretch/>
        </p:blipFill>
        <p:spPr>
          <a:xfrm rot="5400000">
            <a:off x="2216864" y="-976136"/>
            <a:ext cx="5094549" cy="709577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/>
          <p:nvPr/>
        </p:nvSpPr>
        <p:spPr>
          <a:xfrm>
            <a:off x="7131700" y="2123725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58,4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1"/>
          <p:cNvSpPr/>
          <p:nvPr/>
        </p:nvSpPr>
        <p:spPr>
          <a:xfrm>
            <a:off x="7131700" y="1009325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11,6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31"/>
          <p:cNvSpPr/>
          <p:nvPr/>
        </p:nvSpPr>
        <p:spPr>
          <a:xfrm>
            <a:off x="7131700" y="2991325"/>
            <a:ext cx="7239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4,3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31"/>
          <p:cNvSpPr/>
          <p:nvPr/>
        </p:nvSpPr>
        <p:spPr>
          <a:xfrm>
            <a:off x="371600" y="2246350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Borst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31"/>
          <p:cNvSpPr/>
          <p:nvPr/>
        </p:nvSpPr>
        <p:spPr>
          <a:xfrm>
            <a:off x="371600" y="1055725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Darm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31"/>
          <p:cNvSpPr/>
          <p:nvPr/>
        </p:nvSpPr>
        <p:spPr>
          <a:xfrm>
            <a:off x="371600" y="3094075"/>
            <a:ext cx="1009800" cy="393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ontserrat"/>
                <a:ea typeface="Montserrat"/>
                <a:cs typeface="Montserrat"/>
                <a:sym typeface="Montserrat"/>
              </a:rPr>
              <a:t>Blaas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1"/>
          <p:cNvSpPr/>
          <p:nvPr/>
        </p:nvSpPr>
        <p:spPr>
          <a:xfrm>
            <a:off x="2822000" y="360000"/>
            <a:ext cx="1057200" cy="4454400"/>
          </a:xfrm>
          <a:prstGeom prst="rect">
            <a:avLst/>
          </a:prstGeom>
          <a:noFill/>
          <a:ln cap="flat" cmpd="sng" w="28575">
            <a:solidFill>
              <a:srgbClr val="FF1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2433600" y="395025"/>
            <a:ext cx="68313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Enkele “w</a:t>
            </a:r>
            <a:r>
              <a:rPr lang="nl" sz="30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ist je datjes”</a:t>
            </a:r>
            <a:r>
              <a:rPr lang="nl" sz="30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...</a:t>
            </a:r>
            <a:r>
              <a:rPr lang="nl" sz="31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31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978525" y="855325"/>
            <a:ext cx="6928500" cy="3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6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64AA"/>
              </a:buClr>
              <a:buSzPts val="1400"/>
              <a:buFont typeface="Montserrat"/>
              <a:buChar char="-"/>
            </a:pP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je</a:t>
            </a: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 hersenen;  een voor 73% op water werkende </a:t>
            </a: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computer</a:t>
            </a: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 vormen?  Bij minder dan 70% water krijg je hoofdpijn en disfuncties…</a:t>
            </a:r>
            <a:endParaRPr i="1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64AA"/>
              </a:buClr>
              <a:buSzPts val="1400"/>
              <a:buFont typeface="Montserrat"/>
              <a:buChar char="-"/>
            </a:pP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bij een </a:t>
            </a: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Foetus;</a:t>
            </a: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 in de vroege zwangerschap, er een aangroei is van 250.000 neuronen (zenuwcellen 78%) per minuut… </a:t>
            </a:r>
            <a:endParaRPr i="1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Zwangere vrouwen; drink a.u.b. zuiver water!</a:t>
            </a:r>
            <a:endParaRPr i="1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64AA"/>
              </a:buClr>
              <a:buSzPts val="1400"/>
              <a:buFont typeface="Montserrat"/>
              <a:buChar char="-"/>
            </a:pP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je lichaam dagelijks 500 ml of ½ L hersenvloeistof aanmaakt... </a:t>
            </a:r>
            <a:endParaRPr i="1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(een water-zout oplossing) </a:t>
            </a:r>
            <a:endParaRPr i="1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64AA"/>
              </a:buClr>
              <a:buSzPts val="1400"/>
              <a:buFont typeface="Montserrat"/>
              <a:buChar char="-"/>
            </a:pP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je lichaam nood heeft aan</a:t>
            </a:r>
            <a:r>
              <a:rPr i="1" lang="nl" sz="18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 zuiver</a:t>
            </a: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 water, je bent nl. 70% water !</a:t>
            </a:r>
            <a:endParaRPr i="1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01350" y="1000125"/>
            <a:ext cx="23085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3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Wist je dat...</a:t>
            </a:r>
            <a:endParaRPr i="1" sz="23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201350" y="4432050"/>
            <a:ext cx="2149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Wat doe je ?</a:t>
            </a:r>
            <a:endParaRPr sz="23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9850" y="4325688"/>
            <a:ext cx="1346575" cy="8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5275" y="4325700"/>
            <a:ext cx="872851" cy="8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4733800" y="4498350"/>
            <a:ext cx="494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of</a:t>
            </a:r>
            <a:endParaRPr sz="23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spd="slow" p14:dur="24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397818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403" y="152400"/>
            <a:ext cx="4860998" cy="5017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900">
        <p14:prism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 txBox="1"/>
          <p:nvPr/>
        </p:nvSpPr>
        <p:spPr>
          <a:xfrm>
            <a:off x="-20325" y="-7000"/>
            <a:ext cx="9348000" cy="5438700"/>
          </a:xfrm>
          <a:prstGeom prst="rect">
            <a:avLst/>
          </a:prstGeom>
          <a:solidFill>
            <a:srgbClr val="D0FFA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3"/>
          <p:cNvSpPr txBox="1"/>
          <p:nvPr>
            <p:ph type="ctrTitle"/>
          </p:nvPr>
        </p:nvSpPr>
        <p:spPr>
          <a:xfrm>
            <a:off x="2665025" y="634525"/>
            <a:ext cx="5728800" cy="116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8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Stop met flessen  te sleuren en afval te produceren.</a:t>
            </a:r>
            <a:endParaRPr i="1" sz="28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33"/>
          <p:cNvSpPr txBox="1"/>
          <p:nvPr>
            <p:ph idx="1" type="subTitle"/>
          </p:nvPr>
        </p:nvSpPr>
        <p:spPr>
          <a:xfrm>
            <a:off x="-20325" y="2047825"/>
            <a:ext cx="8175000" cy="9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Flessenwater bedrijven produceren geen </a:t>
            </a:r>
            <a:r>
              <a:rPr i="1" lang="nl">
                <a:solidFill>
                  <a:srgbClr val="286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water</a:t>
            </a:r>
            <a:r>
              <a:rPr i="1"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; enkel </a:t>
            </a:r>
            <a:r>
              <a:rPr i="1" lang="nl">
                <a:solidFill>
                  <a:srgbClr val="286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plastic flessen!</a:t>
            </a:r>
            <a:endParaRPr i="1">
              <a:solidFill>
                <a:srgbClr val="2864A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90" name="Google Shape;2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250" y="-317475"/>
            <a:ext cx="4079100" cy="5778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337" y="-7000"/>
            <a:ext cx="22193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5338" y="3352800"/>
            <a:ext cx="2543175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3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4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4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400"/>
                            </p:stCondLst>
                            <p:childTnLst>
                              <p:par>
                                <p:cTn fill="hold" nodeType="after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26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6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26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6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26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6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635"/>
            <a:ext cx="9143999" cy="495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122" y="2174522"/>
            <a:ext cx="1615975" cy="16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4"/>
          <p:cNvSpPr txBox="1"/>
          <p:nvPr/>
        </p:nvSpPr>
        <p:spPr>
          <a:xfrm>
            <a:off x="1112175" y="3401950"/>
            <a:ext cx="65265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solidFill>
                  <a:srgbClr val="40B70E"/>
                </a:solidFill>
                <a:latin typeface="Caveat"/>
                <a:ea typeface="Caveat"/>
                <a:cs typeface="Caveat"/>
                <a:sym typeface="Caveat"/>
              </a:rPr>
              <a:t>beter voor onze planeet!</a:t>
            </a:r>
            <a:endParaRPr sz="2700">
              <a:solidFill>
                <a:srgbClr val="40B70E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00" name="Google Shape;30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988" y="695013"/>
            <a:ext cx="1745825" cy="17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4475" y="3202825"/>
            <a:ext cx="1666400" cy="16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4"/>
          <p:cNvSpPr txBox="1"/>
          <p:nvPr/>
        </p:nvSpPr>
        <p:spPr>
          <a:xfrm>
            <a:off x="4005163" y="1623275"/>
            <a:ext cx="65265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beter voor uw gezondheid!</a:t>
            </a:r>
            <a:endParaRPr sz="27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3" name="Google Shape;303;p34"/>
          <p:cNvSpPr txBox="1"/>
          <p:nvPr/>
        </p:nvSpPr>
        <p:spPr>
          <a:xfrm>
            <a:off x="5638175" y="4109600"/>
            <a:ext cx="65265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solidFill>
                  <a:srgbClr val="006FFF"/>
                </a:solidFill>
                <a:latin typeface="Caveat"/>
                <a:ea typeface="Caveat"/>
                <a:cs typeface="Caveat"/>
                <a:sym typeface="Caveat"/>
              </a:rPr>
              <a:t>beter voor uw </a:t>
            </a:r>
            <a:r>
              <a:rPr lang="nl" sz="2700">
                <a:solidFill>
                  <a:srgbClr val="006FFF"/>
                </a:solidFill>
                <a:latin typeface="Caveat"/>
                <a:ea typeface="Caveat"/>
                <a:cs typeface="Caveat"/>
                <a:sym typeface="Caveat"/>
              </a:rPr>
              <a:t>portemonnee</a:t>
            </a:r>
            <a:r>
              <a:rPr lang="nl" sz="2700">
                <a:solidFill>
                  <a:srgbClr val="006FFF"/>
                </a:solidFill>
                <a:latin typeface="Caveat"/>
                <a:ea typeface="Caveat"/>
                <a:cs typeface="Caveat"/>
                <a:sym typeface="Caveat"/>
              </a:rPr>
              <a:t>!</a:t>
            </a:r>
            <a:endParaRPr sz="2700">
              <a:solidFill>
                <a:srgbClr val="006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2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4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7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9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9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900"/>
                            </p:stCondLst>
                            <p:childTnLst>
                              <p:par>
                                <p:cTn fill="hold" nodeType="after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9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9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22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2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4212" y="529025"/>
            <a:ext cx="1338828" cy="200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4900" y="3183500"/>
            <a:ext cx="1338825" cy="173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0150" y="-1229"/>
            <a:ext cx="1678976" cy="233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5"/>
          <p:cNvPicPr preferRelativeResize="0"/>
          <p:nvPr/>
        </p:nvPicPr>
        <p:blipFill rotWithShape="1">
          <a:blip r:embed="rId6">
            <a:alphaModFix/>
          </a:blip>
          <a:srcRect b="-7613" l="6785" r="0" t="19492"/>
          <a:stretch/>
        </p:blipFill>
        <p:spPr>
          <a:xfrm>
            <a:off x="6783125" y="2427100"/>
            <a:ext cx="2233401" cy="29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1837" y="2392406"/>
            <a:ext cx="2555150" cy="278657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5"/>
          <p:cNvSpPr txBox="1"/>
          <p:nvPr/>
        </p:nvSpPr>
        <p:spPr>
          <a:xfrm>
            <a:off x="4599125" y="4032650"/>
            <a:ext cx="41751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800">
                <a:solidFill>
                  <a:srgbClr val="FF1877"/>
                </a:solidFill>
                <a:latin typeface="Caveat"/>
                <a:ea typeface="Caveat"/>
                <a:cs typeface="Caveat"/>
                <a:sym typeface="Caveat"/>
              </a:rPr>
              <a:t>Zo eenvoudig is het !</a:t>
            </a:r>
            <a:endParaRPr sz="3800">
              <a:solidFill>
                <a:srgbClr val="FF187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14" name="Google Shape;314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4927" y="342875"/>
            <a:ext cx="2008048" cy="2008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35"/>
          <p:cNvCxnSpPr/>
          <p:nvPr/>
        </p:nvCxnSpPr>
        <p:spPr>
          <a:xfrm flipH="1" rot="10800000">
            <a:off x="895350" y="2323950"/>
            <a:ext cx="8115300" cy="19200"/>
          </a:xfrm>
          <a:prstGeom prst="straightConnector1">
            <a:avLst/>
          </a:prstGeom>
          <a:noFill/>
          <a:ln cap="flat" cmpd="sng" w="762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35"/>
          <p:cNvCxnSpPr/>
          <p:nvPr/>
        </p:nvCxnSpPr>
        <p:spPr>
          <a:xfrm flipH="1" rot="10800000">
            <a:off x="887525" y="2392388"/>
            <a:ext cx="8115300" cy="19200"/>
          </a:xfrm>
          <a:prstGeom prst="straightConnector1">
            <a:avLst/>
          </a:prstGeom>
          <a:noFill/>
          <a:ln cap="flat" cmpd="sng" w="762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35"/>
          <p:cNvCxnSpPr/>
          <p:nvPr/>
        </p:nvCxnSpPr>
        <p:spPr>
          <a:xfrm flipH="1">
            <a:off x="887525" y="2309825"/>
            <a:ext cx="12600" cy="2849100"/>
          </a:xfrm>
          <a:prstGeom prst="straightConnector1">
            <a:avLst/>
          </a:prstGeom>
          <a:noFill/>
          <a:ln cap="flat" cmpd="sng" w="762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35"/>
          <p:cNvCxnSpPr/>
          <p:nvPr/>
        </p:nvCxnSpPr>
        <p:spPr>
          <a:xfrm flipH="1">
            <a:off x="9010650" y="2279813"/>
            <a:ext cx="17100" cy="2909100"/>
          </a:xfrm>
          <a:prstGeom prst="straightConnector1">
            <a:avLst/>
          </a:prstGeom>
          <a:noFill/>
          <a:ln cap="flat" cmpd="sng" w="762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700" y="3927435"/>
            <a:ext cx="935925" cy="111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4594" y="2401675"/>
            <a:ext cx="2069257" cy="266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81619"/>
            <a:ext cx="2419499" cy="476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55675" y="3061217"/>
            <a:ext cx="935924" cy="113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5423" y="2227425"/>
            <a:ext cx="866953" cy="11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55675" y="1521259"/>
            <a:ext cx="935925" cy="102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5675" y="544196"/>
            <a:ext cx="935924" cy="120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663" y="-6"/>
            <a:ext cx="8788874" cy="315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9054"/>
            <a:ext cx="9144002" cy="287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22061" y="0"/>
            <a:ext cx="469987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23378"/>
            <a:ext cx="9144002" cy="296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5616" y="0"/>
            <a:ext cx="39927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28299"/>
            <a:ext cx="9144002" cy="310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5032" y="0"/>
            <a:ext cx="425393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7709" y="0"/>
            <a:ext cx="842858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6758" y="0"/>
            <a:ext cx="431048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9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81" y="0"/>
            <a:ext cx="71488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7"/>
          <p:cNvSpPr/>
          <p:nvPr/>
        </p:nvSpPr>
        <p:spPr>
          <a:xfrm>
            <a:off x="1159400" y="4503175"/>
            <a:ext cx="1776000" cy="52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5600" y="4392500"/>
            <a:ext cx="1783593" cy="6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200"/>
            <a:ext cx="1743150" cy="17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8"/>
          <p:cNvSpPr txBox="1"/>
          <p:nvPr>
            <p:ph idx="1" type="body"/>
          </p:nvPr>
        </p:nvSpPr>
        <p:spPr>
          <a:xfrm>
            <a:off x="1903775" y="852225"/>
            <a:ext cx="35583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400">
                <a:solidFill>
                  <a:srgbClr val="006FFF"/>
                </a:solidFill>
                <a:latin typeface="Caveat"/>
                <a:ea typeface="Caveat"/>
                <a:cs typeface="Caveat"/>
                <a:sym typeface="Caveat"/>
              </a:rPr>
              <a:t>Wist je dat....</a:t>
            </a:r>
            <a:endParaRPr sz="3400">
              <a:solidFill>
                <a:srgbClr val="006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52" name="Google Shape;35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7922" y="427100"/>
            <a:ext cx="3558300" cy="145533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8"/>
          <p:cNvSpPr txBox="1"/>
          <p:nvPr/>
        </p:nvSpPr>
        <p:spPr>
          <a:xfrm>
            <a:off x="397975" y="2262200"/>
            <a:ext cx="67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8"/>
          <p:cNvSpPr txBox="1"/>
          <p:nvPr/>
        </p:nvSpPr>
        <p:spPr>
          <a:xfrm>
            <a:off x="1003800" y="2471650"/>
            <a:ext cx="7622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Mineralen en sporenelementen opgelost in water, worden tot 90% opgenomen in het lichaam. Deze mineralen en sporenelementen (zink, ijzer, koper, molybdeen, boor en mangaan) worden uit vast voedsel slechts tot 30% opgenomen, dit door </a:t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de vezelstructuur van plantaardige voeding en het aanwezige </a:t>
            </a: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Fytinezuur</a:t>
            </a: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Mineraal en sporenrijk water drinken, werkt tekorten aan deze stoffen snel weg en herstelt het natuurlijke evenwicht!</a:t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700">
        <p14:gallery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200"/>
            <a:ext cx="1743150" cy="17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9"/>
          <p:cNvSpPr txBox="1"/>
          <p:nvPr>
            <p:ph idx="4294967295" type="body"/>
          </p:nvPr>
        </p:nvSpPr>
        <p:spPr>
          <a:xfrm>
            <a:off x="1903775" y="852225"/>
            <a:ext cx="35583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l" sz="3400">
                <a:solidFill>
                  <a:srgbClr val="006FFF"/>
                </a:solidFill>
                <a:latin typeface="Caveat"/>
                <a:ea typeface="Caveat"/>
                <a:cs typeface="Caveat"/>
                <a:sym typeface="Caveat"/>
              </a:rPr>
              <a:t>Wist je dat....</a:t>
            </a:r>
            <a:endParaRPr sz="3400">
              <a:solidFill>
                <a:srgbClr val="006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1" name="Google Shape;36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025" y="365875"/>
            <a:ext cx="2257425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9"/>
          <p:cNvSpPr txBox="1"/>
          <p:nvPr/>
        </p:nvSpPr>
        <p:spPr>
          <a:xfrm>
            <a:off x="1009475" y="2705525"/>
            <a:ext cx="7680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Bi-eau waterzuivering kiest voor een stevige filterbehuizing in Stainless Steel deze is makkelijk in onderhoud en geeft je vele jaren zorgeloos gebruik.</a:t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Andere filterbehuizingen in kunststof worden na enkele jaren bros onder invloed van het natuurlijke UV licht. Als je die behuizing wil openen om de filters te </a:t>
            </a: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vernieuwen</a:t>
            </a: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 breekt of barst deze behuizing stuk.</a:t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spd="slow" p14:dur="2700">
        <p14:prism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200"/>
            <a:ext cx="1743150" cy="17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0"/>
          <p:cNvSpPr txBox="1"/>
          <p:nvPr>
            <p:ph idx="4294967295" type="body"/>
          </p:nvPr>
        </p:nvSpPr>
        <p:spPr>
          <a:xfrm>
            <a:off x="1903775" y="852225"/>
            <a:ext cx="35583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l" sz="3400">
                <a:solidFill>
                  <a:srgbClr val="006FFF"/>
                </a:solidFill>
                <a:latin typeface="Caveat"/>
                <a:ea typeface="Caveat"/>
                <a:cs typeface="Caveat"/>
                <a:sym typeface="Caveat"/>
              </a:rPr>
              <a:t>Wist je dat....</a:t>
            </a:r>
            <a:endParaRPr sz="3400">
              <a:solidFill>
                <a:srgbClr val="006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9" name="Google Shape;36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1747" y="316513"/>
            <a:ext cx="1872899" cy="167652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0"/>
          <p:cNvSpPr txBox="1"/>
          <p:nvPr/>
        </p:nvSpPr>
        <p:spPr>
          <a:xfrm>
            <a:off x="1008350" y="2518225"/>
            <a:ext cx="7616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U kan deze waterzuivering ook eenvoudig verhuizen of loskoppelen en bijvoorbeeld op de camping gebruiken met een apart kraantje. </a:t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Bij huurwoningen kiest u best voor een nieuwe 3-weg kraan, die geplaatst wordt in het reeds bestaande gat van uw oude keukenkraan. Bewaar de bestaande keukenkraan goed, na de plaatsing van uw Bi-eau waterzuivering. De dag van uw verhuizing, plaatst u de oude kraan terug en neemt u uw 3-weg kraan en waterzuivering mee naar de nieuwe woning.</a:t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700">
        <p14:prism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200"/>
            <a:ext cx="1743150" cy="17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1"/>
          <p:cNvSpPr txBox="1"/>
          <p:nvPr>
            <p:ph idx="4294967295" type="body"/>
          </p:nvPr>
        </p:nvSpPr>
        <p:spPr>
          <a:xfrm>
            <a:off x="1903775" y="852225"/>
            <a:ext cx="35583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l" sz="3400">
                <a:solidFill>
                  <a:srgbClr val="006FFF"/>
                </a:solidFill>
                <a:latin typeface="Caveat"/>
                <a:ea typeface="Caveat"/>
                <a:cs typeface="Caveat"/>
                <a:sym typeface="Caveat"/>
              </a:rPr>
              <a:t>Wist je dat....</a:t>
            </a:r>
            <a:endParaRPr sz="3400">
              <a:solidFill>
                <a:srgbClr val="006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77" name="Google Shape;37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000" y="2616800"/>
            <a:ext cx="3693449" cy="216837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1"/>
          <p:cNvSpPr txBox="1"/>
          <p:nvPr/>
        </p:nvSpPr>
        <p:spPr>
          <a:xfrm>
            <a:off x="968200" y="2107050"/>
            <a:ext cx="76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Omdat Bi-eau absoluut voor duurzaamheid staat, zijn er ook deze pluspunten.</a:t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spd="slow" p14:dur="2700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1489" l="734" r="0" t="16226"/>
          <a:stretch/>
        </p:blipFill>
        <p:spPr>
          <a:xfrm>
            <a:off x="3167288" y="779400"/>
            <a:ext cx="4999725" cy="3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4">
            <a:alphaModFix/>
          </a:blip>
          <a:srcRect b="794" l="1487" r="0" t="4661"/>
          <a:stretch/>
        </p:blipFill>
        <p:spPr>
          <a:xfrm>
            <a:off x="189750" y="444925"/>
            <a:ext cx="2846800" cy="3962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5"/>
          <p:cNvCxnSpPr/>
          <p:nvPr/>
        </p:nvCxnSpPr>
        <p:spPr>
          <a:xfrm flipH="1">
            <a:off x="3100400" y="-211200"/>
            <a:ext cx="9600" cy="5565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" name="Google Shape;80;p15"/>
          <p:cNvSpPr txBox="1"/>
          <p:nvPr/>
        </p:nvSpPr>
        <p:spPr>
          <a:xfrm>
            <a:off x="3142750" y="139750"/>
            <a:ext cx="29769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Alegreya Medium"/>
                <a:ea typeface="Alegreya Medium"/>
                <a:cs typeface="Alegreya Medium"/>
                <a:sym typeface="Alegreya Medium"/>
              </a:rPr>
              <a:t>Watersector slaat alarm: Vlaams</a:t>
            </a:r>
            <a:endParaRPr>
              <a:latin typeface="Alegreya Medium"/>
              <a:ea typeface="Alegreya Medium"/>
              <a:cs typeface="Alegreya Medium"/>
              <a:sym typeface="Alegrey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Alegreya Medium"/>
                <a:ea typeface="Alegreya Medium"/>
                <a:cs typeface="Alegreya Medium"/>
                <a:sym typeface="Alegreya Medium"/>
              </a:rPr>
              <a:t>watersysteem dreigt het te begeven.</a:t>
            </a:r>
            <a:endParaRPr>
              <a:latin typeface="Alegreya Medium"/>
              <a:ea typeface="Alegreya Medium"/>
              <a:cs typeface="Alegreya Medium"/>
              <a:sym typeface="Alegreya Medium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5">
            <a:alphaModFix/>
          </a:blip>
          <a:srcRect b="34058" l="8833" r="0" t="0"/>
          <a:stretch/>
        </p:blipFill>
        <p:spPr>
          <a:xfrm>
            <a:off x="6163525" y="96309"/>
            <a:ext cx="2976900" cy="2572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6">
            <a:alphaModFix/>
          </a:blip>
          <a:srcRect b="39918" l="0" r="6742" t="0"/>
          <a:stretch/>
        </p:blipFill>
        <p:spPr>
          <a:xfrm>
            <a:off x="6149650" y="2700750"/>
            <a:ext cx="2877908" cy="257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5"/>
          <p:cNvCxnSpPr/>
          <p:nvPr/>
        </p:nvCxnSpPr>
        <p:spPr>
          <a:xfrm flipH="1">
            <a:off x="6149725" y="2647075"/>
            <a:ext cx="3016800" cy="31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" name="Google Shape;84;p15"/>
          <p:cNvSpPr txBox="1"/>
          <p:nvPr/>
        </p:nvSpPr>
        <p:spPr>
          <a:xfrm>
            <a:off x="132850" y="0"/>
            <a:ext cx="2877900" cy="134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Times New Roman"/>
                <a:ea typeface="Times New Roman"/>
                <a:cs typeface="Times New Roman"/>
                <a:sym typeface="Times New Roman"/>
              </a:rPr>
              <a:t>Vele verontreinigende stoffen, o.a.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Times New Roman"/>
                <a:ea typeface="Times New Roman"/>
                <a:cs typeface="Times New Roman"/>
                <a:sym typeface="Times New Roman"/>
              </a:rPr>
              <a:t>asbest in ons drinkwater.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6152400" y="-49850"/>
            <a:ext cx="3070500" cy="90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600"/>
              <a:t>Europa wil ons meer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600"/>
              <a:t>kraantjeswater laten drinken</a:t>
            </a:r>
            <a:endParaRPr b="1" sz="1600"/>
          </a:p>
        </p:txBody>
      </p:sp>
      <p:cxnSp>
        <p:nvCxnSpPr>
          <p:cNvPr id="86" name="Google Shape;86;p15"/>
          <p:cNvCxnSpPr/>
          <p:nvPr/>
        </p:nvCxnSpPr>
        <p:spPr>
          <a:xfrm flipH="1">
            <a:off x="6149650" y="-160400"/>
            <a:ext cx="3900" cy="5366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slow" p14:dur="700">
        <p14:gallery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2"/>
          <p:cNvSpPr txBox="1"/>
          <p:nvPr/>
        </p:nvSpPr>
        <p:spPr>
          <a:xfrm>
            <a:off x="999250" y="1178100"/>
            <a:ext cx="8907600" cy="39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 benodigde waterconsumptie per persoon, per dag is  1,5 liter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 gemiddelde prijs voor 1,5 liter, kwalitatief flessenwater = €0,90 of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€0,60 per liter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Een gemiddeld gezin telt:  3 personen.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Op een jaar koopt dit gezin (1,5 L x 3 Pers) x 365 dagen = 1.642,5 liter flessenwater en 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besteedt het 1.642,5 L x €0.6 = </a:t>
            </a:r>
            <a:r>
              <a:rPr lang="nl">
                <a:solidFill>
                  <a:srgbClr val="FF187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€ 985.5 - aan flessenwater, met afval en gesleur</a:t>
            </a: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FF187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</a:t>
            </a:r>
            <a:r>
              <a:rPr i="1" lang="nl">
                <a:solidFill>
                  <a:srgbClr val="FF187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oep, rijst, spaghetti, koffie en thee, maakt men dan nog steeds met leidingwater….</a:t>
            </a:r>
            <a:endParaRPr i="1">
              <a:solidFill>
                <a:srgbClr val="FF187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Bi-eau waterzuivering met standaard kraantje heb je,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b="1" lang="nl">
                <a:solidFill>
                  <a:srgbClr val="96FA64"/>
                </a:solidFill>
                <a:latin typeface="Montserrat"/>
                <a:ea typeface="Montserrat"/>
                <a:cs typeface="Montserrat"/>
                <a:sym typeface="Montserrat"/>
              </a:rPr>
              <a:t>vanaf </a:t>
            </a:r>
            <a:r>
              <a:rPr b="1" i="1" lang="nl">
                <a:solidFill>
                  <a:srgbClr val="96FA64"/>
                </a:solidFill>
                <a:latin typeface="Montserrat"/>
                <a:ea typeface="Montserrat"/>
                <a:cs typeface="Montserrat"/>
                <a:sym typeface="Montserrat"/>
              </a:rPr>
              <a:t>€ 995,</a:t>
            </a:r>
            <a:r>
              <a:rPr i="1"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 </a:t>
            </a: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(incl btw, excl plaatsing).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2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4" name="Google Shape;384;p42"/>
          <p:cNvSpPr txBox="1"/>
          <p:nvPr/>
        </p:nvSpPr>
        <p:spPr>
          <a:xfrm>
            <a:off x="3613075" y="188138"/>
            <a:ext cx="43482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18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 is de goedkopere keuze...</a:t>
            </a:r>
            <a:endParaRPr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5" name="Google Shape;38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450" y="264350"/>
            <a:ext cx="2553027" cy="91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6175011" y="1534364"/>
            <a:ext cx="3263575" cy="339069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3"/>
          <p:cNvSpPr txBox="1"/>
          <p:nvPr/>
        </p:nvSpPr>
        <p:spPr>
          <a:xfrm>
            <a:off x="997650" y="229625"/>
            <a:ext cx="7740000" cy="49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18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Een berekening over 20 jaar: 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Je zal 20 nieuwe filter-sets kopen, hier met plaatsing aan € 140,- dus € 2.800,- 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Fair = Fair: uw waterverbruik: dezelfde hoeveelheid 1.642,5 x 20 jaar = 32.850 L 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Deze liters leidingwater kosten ook geld nl € 98,55 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96FA64"/>
                </a:solidFill>
                <a:latin typeface="Montserrat"/>
                <a:ea typeface="Montserrat"/>
                <a:cs typeface="Montserrat"/>
                <a:sym typeface="Montserrat"/>
              </a:rPr>
              <a:t>We verdubbelen dit bedrag; voor het koken, soep, koffie en thee </a:t>
            </a:r>
            <a:r>
              <a:rPr lang="nl">
                <a:solidFill>
                  <a:srgbClr val="96FA6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= </a:t>
            </a:r>
            <a:r>
              <a:rPr b="1" lang="nl">
                <a:solidFill>
                  <a:srgbClr val="96FA64"/>
                </a:solidFill>
                <a:latin typeface="Montserrat"/>
                <a:ea typeface="Montserrat"/>
                <a:cs typeface="Montserrat"/>
                <a:sym typeface="Montserrat"/>
              </a:rPr>
              <a:t>€ 197,10</a:t>
            </a:r>
            <a:endParaRPr b="1">
              <a:solidFill>
                <a:srgbClr val="96FA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Totaal: € 995,- + € 2.800 + € 197,10 = </a:t>
            </a:r>
            <a:r>
              <a:rPr b="1" i="1" lang="nl">
                <a:solidFill>
                  <a:srgbClr val="00FF00"/>
                </a:solidFill>
                <a:latin typeface="Montserrat"/>
                <a:ea typeface="Montserrat"/>
                <a:cs typeface="Montserrat"/>
                <a:sym typeface="Montserrat"/>
              </a:rPr>
              <a:t>€ 3.992,10</a:t>
            </a:r>
            <a:endParaRPr b="1">
              <a:solidFill>
                <a:srgbClr val="00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 jaar flessenwater voor ons gezin; zonder prijsstijgingen,</a:t>
            </a:r>
            <a:endParaRPr i="1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betekent : 20 x € 985,5 = </a:t>
            </a:r>
            <a:r>
              <a:rPr b="1" i="1" lang="nl" sz="16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€ 19.710,00</a:t>
            </a:r>
            <a:r>
              <a:rPr i="1" lang="nl" sz="1600">
                <a:solidFill>
                  <a:srgbClr val="FF187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i="1" sz="1600">
              <a:solidFill>
                <a:srgbClr val="FF187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nl" sz="16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i="1" lang="nl" sz="1600">
                <a:solidFill>
                  <a:srgbClr val="FF187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ze koken nog steeds in leidingwater… </a:t>
            </a:r>
            <a:endParaRPr i="1" sz="1600">
              <a:solidFill>
                <a:srgbClr val="FF187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u="sng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€ 19.710,0 </a:t>
            </a: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= 4.93 U bent dus </a:t>
            </a:r>
            <a:r>
              <a:rPr b="1" lang="nl">
                <a:solidFill>
                  <a:srgbClr val="96FA64"/>
                </a:solidFill>
                <a:latin typeface="Montserrat"/>
                <a:ea typeface="Montserrat"/>
                <a:cs typeface="Montserrat"/>
                <a:sym typeface="Montserrat"/>
              </a:rPr>
              <a:t>bijna 5 maal goedkoper</a:t>
            </a: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gesteld en 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€ 3.992,1 </a:t>
            </a:r>
            <a:r>
              <a:rPr b="1" lang="nl">
                <a:solidFill>
                  <a:srgbClr val="96FA64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en </a:t>
            </a: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 kookt in zuiver water.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€ 3.992,1 / 20 jaar / 365 dagen = € 0, 54 per dag, voor heel het gezin.</a:t>
            </a:r>
            <a:endParaRPr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/>
          <p:nvPr/>
        </p:nvSpPr>
        <p:spPr>
          <a:xfrm>
            <a:off x="10725" y="658300"/>
            <a:ext cx="84591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Pinyon Script"/>
              <a:ea typeface="Pinyon Script"/>
              <a:cs typeface="Pinyon Script"/>
              <a:sym typeface="Pinyon Script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8E8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100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Meer inspiratie voor </a:t>
            </a:r>
            <a:r>
              <a:rPr i="1" lang="nl" sz="2100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verfrissende, </a:t>
            </a:r>
            <a:endParaRPr i="1" sz="21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100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“smaakmakende”  water recepten </a:t>
            </a:r>
            <a:endParaRPr i="1" sz="21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1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1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428E8E"/>
              </a:solidFill>
              <a:latin typeface="Pinyon Script"/>
              <a:ea typeface="Pinyon Script"/>
              <a:cs typeface="Pinyon Script"/>
              <a:sym typeface="Pinyon Script"/>
            </a:endParaRPr>
          </a:p>
        </p:txBody>
      </p:sp>
      <p:pic>
        <p:nvPicPr>
          <p:cNvPr id="397" name="Google Shape;39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050" y="1093125"/>
            <a:ext cx="7837201" cy="178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97955">
            <a:off x="3594061" y="3215642"/>
            <a:ext cx="1575803" cy="157581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4"/>
          <p:cNvSpPr txBox="1"/>
          <p:nvPr/>
        </p:nvSpPr>
        <p:spPr>
          <a:xfrm>
            <a:off x="970800" y="2803500"/>
            <a:ext cx="8097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nl" sz="2100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maak nu dagelijks een nieuw heerlijk en gezond water!</a:t>
            </a:r>
            <a:endParaRPr/>
          </a:p>
        </p:txBody>
      </p:sp>
      <p:pic>
        <p:nvPicPr>
          <p:cNvPr id="400" name="Google Shape;40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5925" y="3546500"/>
            <a:ext cx="4104468" cy="146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2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3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3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5"/>
          <p:cNvPicPr preferRelativeResize="0"/>
          <p:nvPr/>
        </p:nvPicPr>
        <p:blipFill rotWithShape="1">
          <a:blip r:embed="rId3">
            <a:alphaModFix/>
          </a:blip>
          <a:srcRect b="0" l="0" r="-8542" t="-8542"/>
          <a:stretch/>
        </p:blipFill>
        <p:spPr>
          <a:xfrm>
            <a:off x="2173875" y="3003362"/>
            <a:ext cx="1297450" cy="11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5"/>
          <p:cNvSpPr txBox="1"/>
          <p:nvPr/>
        </p:nvSpPr>
        <p:spPr>
          <a:xfrm>
            <a:off x="2097675" y="1060975"/>
            <a:ext cx="609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2864A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Bi-eau: financieel, ecologisch, voor uw gezondheid en uw comfort; de meest verstandige keuze !</a:t>
            </a:r>
            <a:endParaRPr sz="21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7" name="Google Shape;40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450" y="264350"/>
            <a:ext cx="2553027" cy="9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7000" y="1719600"/>
            <a:ext cx="2744176" cy="32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0000" y="2769200"/>
            <a:ext cx="3693449" cy="21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7900" y="3879103"/>
            <a:ext cx="979686" cy="8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53150" y="1990013"/>
            <a:ext cx="1776900" cy="72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7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6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200" y="961000"/>
            <a:ext cx="7857226" cy="28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000">
        <p:fade thruBlk="1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7"/>
          <p:cNvPicPr preferRelativeResize="0"/>
          <p:nvPr/>
        </p:nvPicPr>
        <p:blipFill rotWithShape="1">
          <a:blip r:embed="rId3">
            <a:alphaModFix/>
          </a:blip>
          <a:srcRect b="4656" l="2393" r="1100" t="43608"/>
          <a:stretch/>
        </p:blipFill>
        <p:spPr>
          <a:xfrm>
            <a:off x="1398250" y="231625"/>
            <a:ext cx="6347500" cy="481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700">
        <p14:prism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9144003" cy="4656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158"/>
            <a:ext cx="9144003" cy="463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400">
        <p14:prism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600" y="-243875"/>
            <a:ext cx="11900576" cy="54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0"/>
          <p:cNvSpPr txBox="1"/>
          <p:nvPr/>
        </p:nvSpPr>
        <p:spPr>
          <a:xfrm>
            <a:off x="645950" y="1041925"/>
            <a:ext cx="682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Verandert deze info uw kijk?</a:t>
            </a:r>
            <a:endParaRPr sz="24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p50"/>
          <p:cNvSpPr txBox="1"/>
          <p:nvPr/>
        </p:nvSpPr>
        <p:spPr>
          <a:xfrm>
            <a:off x="160300" y="245625"/>
            <a:ext cx="682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Vond u het interessant?</a:t>
            </a:r>
            <a:endParaRPr sz="24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50"/>
          <p:cNvSpPr txBox="1"/>
          <p:nvPr/>
        </p:nvSpPr>
        <p:spPr>
          <a:xfrm>
            <a:off x="1326100" y="2323100"/>
            <a:ext cx="682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Zou u</a:t>
            </a:r>
            <a:endParaRPr sz="24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50"/>
          <p:cNvSpPr txBox="1"/>
          <p:nvPr/>
        </p:nvSpPr>
        <p:spPr>
          <a:xfrm>
            <a:off x="2561575" y="3917000"/>
            <a:ext cx="682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voorstellen, aan een vriend of een klant?</a:t>
            </a:r>
            <a:endParaRPr sz="24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p50"/>
          <p:cNvSpPr txBox="1"/>
          <p:nvPr/>
        </p:nvSpPr>
        <p:spPr>
          <a:xfrm>
            <a:off x="1904938" y="3723625"/>
            <a:ext cx="69864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4100">
                <a:solidFill>
                  <a:srgbClr val="FF1877"/>
                </a:solidFill>
                <a:latin typeface="Caveat Medium"/>
                <a:ea typeface="Caveat Medium"/>
                <a:cs typeface="Caveat Medium"/>
                <a:sym typeface="Caveat Medium"/>
              </a:rPr>
              <a:t>Dank u voor uw tijd en belangstelling !</a:t>
            </a:r>
            <a:endParaRPr sz="4100">
              <a:solidFill>
                <a:srgbClr val="FF1877"/>
              </a:solidFill>
              <a:latin typeface="Caveat Medium"/>
              <a:ea typeface="Caveat Medium"/>
              <a:cs typeface="Caveat Medium"/>
              <a:sym typeface="Caveat Medium"/>
            </a:endParaRPr>
          </a:p>
        </p:txBody>
      </p:sp>
      <p:pic>
        <p:nvPicPr>
          <p:cNvPr id="442" name="Google Shape;44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7775" y="1672225"/>
            <a:ext cx="6720722" cy="198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5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5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1"/>
          <p:cNvPicPr preferRelativeResize="0"/>
          <p:nvPr/>
        </p:nvPicPr>
        <p:blipFill rotWithShape="1">
          <a:blip r:embed="rId3">
            <a:alphaModFix/>
          </a:blip>
          <a:srcRect b="0" l="1409" r="0" t="0"/>
          <a:stretch/>
        </p:blipFill>
        <p:spPr>
          <a:xfrm>
            <a:off x="201350" y="152400"/>
            <a:ext cx="341472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1"/>
          <p:cNvPicPr preferRelativeResize="0"/>
          <p:nvPr/>
        </p:nvPicPr>
        <p:blipFill rotWithShape="1">
          <a:blip r:embed="rId4">
            <a:alphaModFix/>
          </a:blip>
          <a:srcRect b="0" l="2773" r="12401" t="0"/>
          <a:stretch/>
        </p:blipFill>
        <p:spPr>
          <a:xfrm>
            <a:off x="6447375" y="152400"/>
            <a:ext cx="250792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1"/>
          <p:cNvPicPr preferRelativeResize="0"/>
          <p:nvPr/>
        </p:nvPicPr>
        <p:blipFill rotWithShape="1">
          <a:blip r:embed="rId5">
            <a:alphaModFix/>
          </a:blip>
          <a:srcRect b="0" l="23264" r="36288" t="0"/>
          <a:stretch/>
        </p:blipFill>
        <p:spPr>
          <a:xfrm>
            <a:off x="3923687" y="152400"/>
            <a:ext cx="220757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625" y="390350"/>
            <a:ext cx="6923199" cy="44506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380800" y="997150"/>
            <a:ext cx="638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Stel dat</a:t>
            </a:r>
            <a:r>
              <a:rPr lang="nl" sz="28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 er voor dit ...</a:t>
            </a:r>
            <a:endParaRPr sz="28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6"/>
          <p:cNvSpPr txBox="1"/>
          <p:nvPr/>
        </p:nvSpPr>
        <p:spPr>
          <a:xfrm rot="812323">
            <a:off x="6799035" y="4137033"/>
            <a:ext cx="4013631" cy="7618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13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Uw Architect Tom Cauwe</a:t>
            </a:r>
            <a:endParaRPr i="1" sz="13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3087550" y="4320775"/>
            <a:ext cx="6036300" cy="6942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3026200" y="4273300"/>
            <a:ext cx="5979300" cy="6357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0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slechts</a:t>
            </a:r>
            <a:r>
              <a:rPr b="1" i="1" lang="nl" sz="20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 67 parameters </a:t>
            </a:r>
            <a:r>
              <a:rPr i="1" lang="nl" sz="20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van tel zouden zijn...</a:t>
            </a:r>
            <a:endParaRPr i="1" sz="20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597350" y="133375"/>
            <a:ext cx="65265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8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Uw lichaam, uw huis …</a:t>
            </a:r>
            <a:endParaRPr i="1" sz="28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2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52"/>
          <p:cNvPicPr preferRelativeResize="0"/>
          <p:nvPr/>
        </p:nvPicPr>
        <p:blipFill rotWithShape="1">
          <a:blip r:embed="rId3">
            <a:alphaModFix/>
          </a:blip>
          <a:srcRect b="0" l="3651" r="0" t="0"/>
          <a:stretch/>
        </p:blipFill>
        <p:spPr>
          <a:xfrm>
            <a:off x="201350" y="152400"/>
            <a:ext cx="329865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2402" y="152400"/>
            <a:ext cx="341385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8650" y="152399"/>
            <a:ext cx="173665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275" y="2031475"/>
            <a:ext cx="2006989" cy="29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2952" y="3881650"/>
            <a:ext cx="1124975" cy="1151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motnost Netto (kg)" id="463" name="Google Shape;463;p53" title="Hmotnost Netto (kg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300" y="4669700"/>
            <a:ext cx="419880" cy="356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čet chlazených nápojů" id="464" name="Google Shape;464;p53" title="Počet chlazených nápojů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6710" y="4671957"/>
            <a:ext cx="414565" cy="352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změry" id="465" name="Google Shape;465;p53" title="Rozměry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5085" y="4678726"/>
            <a:ext cx="409250" cy="347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ýkon (l/hod) To 0°C/Tk 50°C" id="466" name="Google Shape;466;p53" title="Výkon (l/hod) To 0°C/Tk 50°C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61160" y="4671957"/>
            <a:ext cx="430510" cy="3610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ýkon chladícího kompresoru (Hp)" id="467" name="Google Shape;467;p53" title="Výkon chladícího kompresoru (Hp)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56240" y="4671957"/>
            <a:ext cx="419880" cy="3565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8" name="Google Shape;468;p53"/>
          <p:cNvGraphicFramePr/>
          <p:nvPr/>
        </p:nvGraphicFramePr>
        <p:xfrm>
          <a:off x="3739850" y="140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{674CE359-7ADC-4236-BF77-0247C61B7F20}</a:tableStyleId>
              </a:tblPr>
              <a:tblGrid>
                <a:gridCol w="800100"/>
                <a:gridCol w="800100"/>
                <a:gridCol w="781050"/>
                <a:gridCol w="781050"/>
                <a:gridCol w="781050"/>
              </a:tblGrid>
              <a:tr h="787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1150">
                        <a:solidFill>
                          <a:srgbClr val="BABABA"/>
                        </a:solidFill>
                      </a:endParaRPr>
                    </a:p>
                  </a:txBody>
                  <a:tcPr marT="25400" marB="25400" marR="5080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1150">
                        <a:solidFill>
                          <a:srgbClr val="BABABA"/>
                        </a:solidFill>
                      </a:endParaRPr>
                    </a:p>
                  </a:txBody>
                  <a:tcPr marT="25400" marB="25400" marR="5080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1150">
                        <a:solidFill>
                          <a:srgbClr val="BABABA"/>
                        </a:solidFill>
                      </a:endParaRPr>
                    </a:p>
                  </a:txBody>
                  <a:tcPr marT="25400" marB="25400" marR="5080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nl" sz="1150">
                          <a:solidFill>
                            <a:srgbClr val="BABABA"/>
                          </a:solidFill>
                        </a:rPr>
                        <a:t>     </a:t>
                      </a:r>
                      <a:endParaRPr sz="1150">
                        <a:solidFill>
                          <a:srgbClr val="BABABA"/>
                        </a:solidFill>
                      </a:endParaRPr>
                    </a:p>
                  </a:txBody>
                  <a:tcPr marT="25400" marB="25400" marR="5080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1150">
                        <a:solidFill>
                          <a:srgbClr val="BABABA"/>
                        </a:solidFill>
                      </a:endParaRPr>
                    </a:p>
                  </a:txBody>
                  <a:tcPr marT="25400" marB="25400" marR="50800" marL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69" name="Google Shape;469;p53"/>
          <p:cNvSpPr txBox="1"/>
          <p:nvPr/>
        </p:nvSpPr>
        <p:spPr>
          <a:xfrm>
            <a:off x="423300" y="482225"/>
            <a:ext cx="5697900" cy="25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C6A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C6A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C6A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C6A344"/>
                </a:solidFill>
                <a:latin typeface="Montserrat"/>
                <a:ea typeface="Montserrat"/>
                <a:cs typeface="Montserrat"/>
                <a:sym typeface="Montserrat"/>
              </a:rPr>
              <a:t>Tap System for </a:t>
            </a:r>
            <a:endParaRPr sz="2400">
              <a:solidFill>
                <a:srgbClr val="C6A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C6A344"/>
                </a:solidFill>
                <a:latin typeface="Montserrat"/>
                <a:ea typeface="Montserrat"/>
                <a:cs typeface="Montserrat"/>
                <a:sym typeface="Montserrat"/>
              </a:rPr>
              <a:t>Sparkling &amp; Chilled water </a:t>
            </a:r>
            <a:endParaRPr sz="2400">
              <a:solidFill>
                <a:srgbClr val="C6A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BABABA"/>
                </a:solidFill>
              </a:rPr>
              <a:t>This Soda water unit:  </a:t>
            </a:r>
            <a:endParaRPr sz="1100">
              <a:solidFill>
                <a:srgbClr val="BABAB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BABABA"/>
                </a:solidFill>
              </a:rPr>
              <a:t>SODA PYGMY is a professional dispenser  for the production of chilled soda water by addition of carbon dioxide.</a:t>
            </a:r>
            <a:endParaRPr sz="1100">
              <a:solidFill>
                <a:srgbClr val="BABAB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BABABA"/>
                </a:solidFill>
              </a:rPr>
              <a:t>This practical unit is easy in use; for office, production facility and home environment.</a:t>
            </a:r>
            <a:endParaRPr sz="1100">
              <a:solidFill>
                <a:srgbClr val="BABAB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BABABA"/>
                </a:solidFill>
              </a:rPr>
              <a:t>This SODA unit, guarantees 18 to 20 litres, top quality, chilled soda water, per hour.</a:t>
            </a:r>
            <a:endParaRPr sz="1100">
              <a:solidFill>
                <a:srgbClr val="BABAB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BABABA"/>
                </a:solidFill>
              </a:rPr>
              <a:t>It’s compressor and cooling unit guarantee a minimal energy loss.</a:t>
            </a:r>
            <a:endParaRPr sz="1100">
              <a:solidFill>
                <a:srgbClr val="BABAB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BABABA"/>
              </a:solidFill>
            </a:endParaRPr>
          </a:p>
          <a:p>
            <a:pPr indent="-301625" lvl="0" marL="457200" marR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1150"/>
              <a:buChar char="●"/>
            </a:pPr>
            <a:r>
              <a:rPr lang="nl" sz="1150">
                <a:solidFill>
                  <a:srgbClr val="BABABA"/>
                </a:solidFill>
              </a:rPr>
              <a:t>LINDR  cooling  technology  is 45% more  efficient,  than its  power  input.</a:t>
            </a:r>
            <a:endParaRPr sz="1150">
              <a:solidFill>
                <a:srgbClr val="BABABA"/>
              </a:solidFill>
            </a:endParaRPr>
          </a:p>
          <a:p>
            <a:pPr indent="-301625" lvl="0" marL="457200" marR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1150"/>
              <a:buChar char="●"/>
            </a:pPr>
            <a:r>
              <a:rPr lang="nl" sz="1150">
                <a:solidFill>
                  <a:srgbClr val="BABABA"/>
                </a:solidFill>
              </a:rPr>
              <a:t>The external housing is made of stainless steel,  providing an aesthetical look and clean maintenance.</a:t>
            </a:r>
            <a:endParaRPr sz="1150">
              <a:solidFill>
                <a:srgbClr val="BABABA"/>
              </a:solidFill>
            </a:endParaRPr>
          </a:p>
          <a:p>
            <a:pPr indent="-301625" lvl="0" marL="457200" marR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1150"/>
              <a:buChar char="●"/>
            </a:pPr>
            <a:r>
              <a:rPr lang="nl" sz="1150">
                <a:solidFill>
                  <a:srgbClr val="BABABA"/>
                </a:solidFill>
              </a:rPr>
              <a:t>Easy use is guaranteed with Lindr’s high quality dispenser taps.</a:t>
            </a:r>
            <a:endParaRPr sz="1150">
              <a:solidFill>
                <a:srgbClr val="BABABA"/>
              </a:solidFill>
            </a:endParaRPr>
          </a:p>
          <a:p>
            <a:pPr indent="-301625" lvl="0" marL="457200" marR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1150"/>
              <a:buChar char="●"/>
            </a:pPr>
            <a:r>
              <a:rPr lang="nl" sz="1150">
                <a:solidFill>
                  <a:srgbClr val="BABABA"/>
                </a:solidFill>
              </a:rPr>
              <a:t>Temperature is adjustable in 7 control steps.</a:t>
            </a:r>
            <a:endParaRPr sz="1150">
              <a:solidFill>
                <a:srgbClr val="BABABA"/>
              </a:solidFill>
            </a:endParaRPr>
          </a:p>
          <a:p>
            <a:pPr indent="-301625" lvl="0" marL="457200" marR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1150"/>
              <a:buChar char="●"/>
            </a:pPr>
            <a:r>
              <a:rPr lang="nl" sz="1150">
                <a:solidFill>
                  <a:srgbClr val="BABABA"/>
                </a:solidFill>
              </a:rPr>
              <a:t>All components meet the highest hygiene standards and guarantee a long term functioning of this soda water dispenser.</a:t>
            </a:r>
            <a:endParaRPr sz="1150">
              <a:solidFill>
                <a:srgbClr val="BABAB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BABAB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470" name="Google Shape;470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86975" y="171250"/>
            <a:ext cx="2553027" cy="91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4"/>
          <p:cNvPicPr preferRelativeResize="0"/>
          <p:nvPr/>
        </p:nvPicPr>
        <p:blipFill rotWithShape="1">
          <a:blip r:embed="rId3">
            <a:alphaModFix/>
          </a:blip>
          <a:srcRect b="0" l="0" r="26831" t="0"/>
          <a:stretch/>
        </p:blipFill>
        <p:spPr>
          <a:xfrm>
            <a:off x="2188196" y="1618525"/>
            <a:ext cx="1291030" cy="293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350" y="1643166"/>
            <a:ext cx="1684615" cy="280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1625" y="152400"/>
            <a:ext cx="2179300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3750" y="1529125"/>
            <a:ext cx="3028277" cy="301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8300" y="2161675"/>
            <a:ext cx="409475" cy="1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4"/>
          <p:cNvSpPr txBox="1"/>
          <p:nvPr/>
        </p:nvSpPr>
        <p:spPr>
          <a:xfrm>
            <a:off x="426975" y="496475"/>
            <a:ext cx="571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2864A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Professioneel gebruik...</a:t>
            </a:r>
            <a:endParaRPr sz="1800">
              <a:solidFill>
                <a:srgbClr val="2864A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5"/>
          <p:cNvSpPr txBox="1"/>
          <p:nvPr/>
        </p:nvSpPr>
        <p:spPr>
          <a:xfrm>
            <a:off x="477125" y="436200"/>
            <a:ext cx="72159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0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U wordt </a:t>
            </a:r>
            <a:endParaRPr i="1" sz="20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0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Ambassadeur in 10 minuten…    </a:t>
            </a:r>
            <a:endParaRPr i="1" sz="25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6" name="Google Shape;48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7925" y="684800"/>
            <a:ext cx="1641750" cy="16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5"/>
          <p:cNvSpPr txBox="1"/>
          <p:nvPr/>
        </p:nvSpPr>
        <p:spPr>
          <a:xfrm>
            <a:off x="8101325" y="607200"/>
            <a:ext cx="8757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400">
                <a:solidFill>
                  <a:srgbClr val="F11098"/>
                </a:solidFill>
              </a:rPr>
              <a:t>?</a:t>
            </a:r>
            <a:endParaRPr sz="6700">
              <a:solidFill>
                <a:srgbClr val="F11098"/>
              </a:solidFill>
            </a:endParaRPr>
          </a:p>
        </p:txBody>
      </p:sp>
      <p:sp>
        <p:nvSpPr>
          <p:cNvPr id="488" name="Google Shape;488;p55"/>
          <p:cNvSpPr txBox="1"/>
          <p:nvPr/>
        </p:nvSpPr>
        <p:spPr>
          <a:xfrm>
            <a:off x="7843975" y="1826400"/>
            <a:ext cx="10500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300">
                <a:solidFill>
                  <a:srgbClr val="BC354D"/>
                </a:solidFill>
                <a:latin typeface="Caveat"/>
                <a:ea typeface="Caveat"/>
                <a:cs typeface="Caveat"/>
                <a:sym typeface="Caveat"/>
              </a:rPr>
              <a:t>Hoe ?</a:t>
            </a:r>
            <a:r>
              <a:rPr i="1" lang="nl" sz="2000">
                <a:solidFill>
                  <a:srgbClr val="BC354D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i="1" lang="nl" sz="20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i="1" sz="25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9" name="Google Shape;48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5300" y="29380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2638" y="2823725"/>
            <a:ext cx="2028825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908087"/>
            <a:ext cx="4423194" cy="15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9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225" y="942450"/>
            <a:ext cx="1876425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6"/>
          <p:cNvSpPr txBox="1"/>
          <p:nvPr/>
        </p:nvSpPr>
        <p:spPr>
          <a:xfrm>
            <a:off x="2812550" y="2557875"/>
            <a:ext cx="81654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200">
                <a:solidFill>
                  <a:srgbClr val="F11098"/>
                </a:solidFill>
                <a:latin typeface="Montserrat"/>
                <a:ea typeface="Montserrat"/>
                <a:cs typeface="Montserrat"/>
                <a:sym typeface="Montserrat"/>
              </a:rPr>
              <a:t>Drink je, flessenwater... of leidingwater... ?</a:t>
            </a:r>
            <a:endParaRPr i="1" sz="2200">
              <a:solidFill>
                <a:srgbClr val="F1109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6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56"/>
          <p:cNvSpPr txBox="1"/>
          <p:nvPr/>
        </p:nvSpPr>
        <p:spPr>
          <a:xfrm>
            <a:off x="90950" y="28575"/>
            <a:ext cx="30987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nl" sz="4800">
                <a:solidFill>
                  <a:srgbClr val="006FFF"/>
                </a:solidFill>
                <a:latin typeface="Montserrat"/>
                <a:ea typeface="Montserrat"/>
                <a:cs typeface="Montserrat"/>
                <a:sym typeface="Montserrat"/>
              </a:rPr>
              <a:t>ACTIEF</a:t>
            </a:r>
            <a:r>
              <a:rPr b="1" i="1" lang="nl" sz="4800">
                <a:solidFill>
                  <a:srgbClr val="006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b="1" i="1" lang="nl" sz="3000">
                <a:solidFill>
                  <a:srgbClr val="006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i="1" sz="3000">
              <a:solidFill>
                <a:srgbClr val="006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rgbClr val="006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6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9" name="Google Shape;499;p56"/>
          <p:cNvSpPr txBox="1"/>
          <p:nvPr/>
        </p:nvSpPr>
        <p:spPr>
          <a:xfrm>
            <a:off x="2617500" y="311400"/>
            <a:ext cx="71742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nl" sz="1700">
                <a:solidFill>
                  <a:srgbClr val="006FFF"/>
                </a:solidFill>
                <a:latin typeface="Montserrat"/>
                <a:ea typeface="Montserrat"/>
                <a:cs typeface="Montserrat"/>
                <a:sym typeface="Montserrat"/>
              </a:rPr>
              <a:t>Stel de vraag aan vrienden …  collega’s of familie…</a:t>
            </a:r>
            <a:endParaRPr/>
          </a:p>
        </p:txBody>
      </p:sp>
      <p:pic>
        <p:nvPicPr>
          <p:cNvPr id="500" name="Google Shape;50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5650" y="700100"/>
            <a:ext cx="1743150" cy="17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8675" y="3079825"/>
            <a:ext cx="2009175" cy="200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1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2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20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7"/>
          <p:cNvSpPr txBox="1"/>
          <p:nvPr>
            <p:ph idx="1" type="body"/>
          </p:nvPr>
        </p:nvSpPr>
        <p:spPr>
          <a:xfrm>
            <a:off x="3156375" y="32862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006FFF"/>
                </a:solidFill>
                <a:latin typeface="Caveat"/>
                <a:ea typeface="Caveat"/>
                <a:cs typeface="Caveat"/>
                <a:sym typeface="Caveat"/>
              </a:rPr>
              <a:t>That is the Question…         </a:t>
            </a:r>
            <a:endParaRPr sz="3000">
              <a:solidFill>
                <a:srgbClr val="006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07" name="Google Shape;50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350" y="1466850"/>
            <a:ext cx="363855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725" y="1466850"/>
            <a:ext cx="2358548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7"/>
          <p:cNvSpPr txBox="1"/>
          <p:nvPr/>
        </p:nvSpPr>
        <p:spPr>
          <a:xfrm>
            <a:off x="379100" y="4090450"/>
            <a:ext cx="77904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17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En wat bij onverschilligheid…? </a:t>
            </a:r>
            <a:endParaRPr i="1" sz="17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17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“O</a:t>
            </a:r>
            <a:r>
              <a:rPr i="1" lang="nl" sz="1700">
                <a:solidFill>
                  <a:srgbClr val="2864AA"/>
                </a:solidFill>
                <a:latin typeface="Montserrat"/>
                <a:ea typeface="Montserrat"/>
                <a:cs typeface="Montserrat"/>
                <a:sym typeface="Montserrat"/>
              </a:rPr>
              <a:t>f water dan werkelijk zooo belangrijk is… ?</a:t>
            </a:r>
            <a:endParaRPr i="1" sz="17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0" name="Google Shape;51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1100" y="0"/>
            <a:ext cx="29781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7"/>
          <p:cNvSpPr txBox="1"/>
          <p:nvPr/>
        </p:nvSpPr>
        <p:spPr>
          <a:xfrm>
            <a:off x="3531875" y="2028825"/>
            <a:ext cx="28671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4800">
                <a:solidFill>
                  <a:srgbClr val="FF1877"/>
                </a:solidFill>
                <a:latin typeface="Caveat"/>
                <a:ea typeface="Caveat"/>
                <a:cs typeface="Caveat"/>
                <a:sym typeface="Caveat"/>
              </a:rPr>
              <a:t>Call me…</a:t>
            </a:r>
            <a:endParaRPr sz="4800">
              <a:solidFill>
                <a:srgbClr val="FF187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9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6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80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58"/>
          <p:cNvPicPr preferRelativeResize="0"/>
          <p:nvPr/>
        </p:nvPicPr>
        <p:blipFill rotWithShape="1">
          <a:blip r:embed="rId3">
            <a:alphaModFix/>
          </a:blip>
          <a:srcRect b="0" l="0" r="-8542" t="-8542"/>
          <a:stretch/>
        </p:blipFill>
        <p:spPr>
          <a:xfrm>
            <a:off x="2173875" y="3003362"/>
            <a:ext cx="1297450" cy="11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8"/>
          <p:cNvSpPr txBox="1"/>
          <p:nvPr/>
        </p:nvSpPr>
        <p:spPr>
          <a:xfrm>
            <a:off x="2097675" y="1060975"/>
            <a:ext cx="609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2864A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Bi-eau: f</a:t>
            </a:r>
            <a:r>
              <a:rPr lang="nl" sz="1800">
                <a:solidFill>
                  <a:srgbClr val="2864A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inancieel, ecologisch, voor uw gezondheid en uw comfort; de meest verstandige keuze !</a:t>
            </a:r>
            <a:endParaRPr sz="2100">
              <a:solidFill>
                <a:srgbClr val="2864A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8" name="Google Shape;51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450" y="264350"/>
            <a:ext cx="2553027" cy="9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7950" y="1783975"/>
            <a:ext cx="2744176" cy="32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0000" y="2769200"/>
            <a:ext cx="3693449" cy="21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7900" y="3879103"/>
            <a:ext cx="979686" cy="8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53150" y="1990013"/>
            <a:ext cx="1776900" cy="72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2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600" y="-243875"/>
            <a:ext cx="11900576" cy="54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9"/>
          <p:cNvSpPr/>
          <p:nvPr/>
        </p:nvSpPr>
        <p:spPr>
          <a:xfrm>
            <a:off x="312925" y="3321575"/>
            <a:ext cx="1280875" cy="16959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864AA"/>
                </a:solidFill>
                <a:latin typeface="Arial"/>
              </a:rPr>
              <a:t>?</a:t>
            </a:r>
          </a:p>
        </p:txBody>
      </p:sp>
      <p:sp>
        <p:nvSpPr>
          <p:cNvPr id="529" name="Google Shape;529;p59"/>
          <p:cNvSpPr txBox="1"/>
          <p:nvPr/>
        </p:nvSpPr>
        <p:spPr>
          <a:xfrm>
            <a:off x="2818875" y="3223350"/>
            <a:ext cx="33189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2864A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-Informeren...</a:t>
            </a:r>
            <a:endParaRPr sz="2400">
              <a:solidFill>
                <a:srgbClr val="2864A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0" name="Google Shape;530;p59"/>
          <p:cNvSpPr txBox="1"/>
          <p:nvPr/>
        </p:nvSpPr>
        <p:spPr>
          <a:xfrm>
            <a:off x="2348725" y="3749475"/>
            <a:ext cx="76026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2864A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-Testen, meten betreffende waterkwaliteit</a:t>
            </a:r>
            <a:endParaRPr sz="2400">
              <a:solidFill>
                <a:srgbClr val="2864A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1" name="Google Shape;531;p59"/>
          <p:cNvSpPr txBox="1"/>
          <p:nvPr/>
        </p:nvSpPr>
        <p:spPr>
          <a:xfrm>
            <a:off x="1638500" y="4264200"/>
            <a:ext cx="72738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2864A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-Ziektepreventie, d</a:t>
            </a:r>
            <a:r>
              <a:rPr lang="nl" sz="2400">
                <a:solidFill>
                  <a:srgbClr val="2864A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uurzaamheid en ecologie  </a:t>
            </a:r>
            <a:r>
              <a:rPr lang="nl" sz="24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32" name="Google Shape;53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7"/>
            <a:ext cx="6960333" cy="249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2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-38812" y="0"/>
            <a:ext cx="9144000" cy="5143500"/>
          </a:xfrm>
          <a:prstGeom prst="rect">
            <a:avLst/>
          </a:prstGeom>
          <a:gradFill>
            <a:gsLst>
              <a:gs pos="0">
                <a:srgbClr val="F5FF83"/>
              </a:gs>
              <a:gs pos="100000">
                <a:srgbClr val="E3F609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 b="0" l="0" r="5758" t="0"/>
          <a:stretch/>
        </p:blipFill>
        <p:spPr>
          <a:xfrm>
            <a:off x="3925725" y="0"/>
            <a:ext cx="3626750" cy="529722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9450" y="1581150"/>
            <a:ext cx="4481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4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Weet dan </a:t>
            </a:r>
            <a:endParaRPr sz="34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4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dat er voor </a:t>
            </a:r>
            <a:endParaRPr sz="34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4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deze w</a:t>
            </a:r>
            <a:r>
              <a:rPr lang="nl" sz="34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etgeving...</a:t>
            </a:r>
            <a:endParaRPr sz="34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CC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5881425" y="4574000"/>
            <a:ext cx="3223800" cy="635700"/>
          </a:xfrm>
          <a:prstGeom prst="rect">
            <a:avLst/>
          </a:prstGeom>
          <a:solidFill>
            <a:srgbClr val="0A688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350" y="4298563"/>
            <a:ext cx="1346575" cy="81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5881424" y="4480675"/>
            <a:ext cx="3105000" cy="6357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0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slechts</a:t>
            </a:r>
            <a:r>
              <a:rPr b="1" i="1" lang="nl" sz="20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 67 parameters </a:t>
            </a:r>
            <a:endParaRPr b="1" i="1" sz="20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0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van tel zijn...</a:t>
            </a:r>
            <a:endParaRPr i="1" sz="20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spd="slow" p14:dur="26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b="0" l="0" r="4534" t="0"/>
          <a:stretch/>
        </p:blipFill>
        <p:spPr>
          <a:xfrm rot="-36748">
            <a:off x="252765" y="453555"/>
            <a:ext cx="2906670" cy="447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4">
            <a:alphaModFix/>
          </a:blip>
          <a:srcRect b="0" l="12691" r="3703" t="0"/>
          <a:stretch/>
        </p:blipFill>
        <p:spPr>
          <a:xfrm>
            <a:off x="6664101" y="397333"/>
            <a:ext cx="2509449" cy="456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 rotWithShape="1">
          <a:blip r:embed="rId5">
            <a:alphaModFix/>
          </a:blip>
          <a:srcRect b="0" l="-2480" r="5964" t="0"/>
          <a:stretch/>
        </p:blipFill>
        <p:spPr>
          <a:xfrm rot="-12251">
            <a:off x="3284897" y="397333"/>
            <a:ext cx="2748575" cy="456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6932825" y="803100"/>
            <a:ext cx="1833600" cy="9468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Aanvaardbaar voor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de gebruikers en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geen abnormale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verandering.”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6385025" y="1974450"/>
            <a:ext cx="2381400" cy="10674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rgbClr val="FF1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Alleen de </a:t>
            </a: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pesticiden,</a:t>
            </a: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 die naar alle waarschijnlijkheid voorkomen, in een staal, moeten gecontroleerd worden.”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8"/>
          <p:cNvSpPr/>
          <p:nvPr/>
        </p:nvSpPr>
        <p:spPr>
          <a:xfrm>
            <a:off x="3745025" y="2431650"/>
            <a:ext cx="733500" cy="2316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/>
              <a:t>Kleur</a:t>
            </a:r>
            <a:endParaRPr sz="1200"/>
          </a:p>
        </p:txBody>
      </p:sp>
      <p:sp>
        <p:nvSpPr>
          <p:cNvPr id="117" name="Google Shape;117;p18"/>
          <p:cNvSpPr/>
          <p:nvPr/>
        </p:nvSpPr>
        <p:spPr>
          <a:xfrm>
            <a:off x="3745025" y="3010025"/>
            <a:ext cx="733500" cy="2220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/>
              <a:t>Geur</a:t>
            </a:r>
            <a:endParaRPr sz="1200"/>
          </a:p>
        </p:txBody>
      </p:sp>
      <p:sp>
        <p:nvSpPr>
          <p:cNvPr id="118" name="Google Shape;118;p18"/>
          <p:cNvSpPr/>
          <p:nvPr/>
        </p:nvSpPr>
        <p:spPr>
          <a:xfrm>
            <a:off x="3745028" y="3445500"/>
            <a:ext cx="733500" cy="2316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/>
              <a:t>Smaak</a:t>
            </a:r>
            <a:endParaRPr sz="1200"/>
          </a:p>
        </p:txBody>
      </p:sp>
      <p:cxnSp>
        <p:nvCxnSpPr>
          <p:cNvPr id="119" name="Google Shape;119;p18"/>
          <p:cNvCxnSpPr>
            <a:stCxn id="116" idx="3"/>
            <a:endCxn id="114" idx="1"/>
          </p:cNvCxnSpPr>
          <p:nvPr/>
        </p:nvCxnSpPr>
        <p:spPr>
          <a:xfrm flipH="1" rot="10800000">
            <a:off x="4478525" y="1276650"/>
            <a:ext cx="2454300" cy="127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18"/>
          <p:cNvCxnSpPr>
            <a:stCxn id="117" idx="3"/>
            <a:endCxn id="114" idx="1"/>
          </p:cNvCxnSpPr>
          <p:nvPr/>
        </p:nvCxnSpPr>
        <p:spPr>
          <a:xfrm flipH="1" rot="10800000">
            <a:off x="4478525" y="1276625"/>
            <a:ext cx="2454300" cy="184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18"/>
          <p:cNvCxnSpPr>
            <a:stCxn id="118" idx="3"/>
            <a:endCxn id="114" idx="1"/>
          </p:cNvCxnSpPr>
          <p:nvPr/>
        </p:nvCxnSpPr>
        <p:spPr>
          <a:xfrm flipH="1" rot="10800000">
            <a:off x="4478528" y="1276500"/>
            <a:ext cx="2454300" cy="228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" name="Google Shape;122;p18"/>
          <p:cNvSpPr/>
          <p:nvPr/>
        </p:nvSpPr>
        <p:spPr>
          <a:xfrm>
            <a:off x="-148925" y="4832075"/>
            <a:ext cx="9568200" cy="6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 txBox="1"/>
          <p:nvPr>
            <p:ph idx="1" type="body"/>
          </p:nvPr>
        </p:nvSpPr>
        <p:spPr>
          <a:xfrm>
            <a:off x="2709600" y="76200"/>
            <a:ext cx="3724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Wetgeving België, Vlaanderen</a:t>
            </a:r>
            <a:endParaRPr u="sng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3745028" y="3991050"/>
            <a:ext cx="733500" cy="2316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800"/>
              <a:t>Troebelheid</a:t>
            </a:r>
            <a:endParaRPr sz="800"/>
          </a:p>
        </p:txBody>
      </p:sp>
      <p:cxnSp>
        <p:nvCxnSpPr>
          <p:cNvPr id="125" name="Google Shape;125;p18"/>
          <p:cNvCxnSpPr>
            <a:stCxn id="124" idx="3"/>
            <a:endCxn id="114" idx="1"/>
          </p:cNvCxnSpPr>
          <p:nvPr/>
        </p:nvCxnSpPr>
        <p:spPr>
          <a:xfrm flipH="1" rot="10800000">
            <a:off x="4478528" y="1276650"/>
            <a:ext cx="2454300" cy="283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" name="Google Shape;126;p18"/>
          <p:cNvSpPr txBox="1"/>
          <p:nvPr/>
        </p:nvSpPr>
        <p:spPr>
          <a:xfrm>
            <a:off x="247800" y="3290850"/>
            <a:ext cx="2839200" cy="11748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Aanwezigheid bacteriën: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“Geen </a:t>
            </a: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significante </a:t>
            </a:r>
            <a:r>
              <a:rPr lang="nl" sz="1200">
                <a:latin typeface="Montserrat"/>
                <a:ea typeface="Montserrat"/>
                <a:cs typeface="Montserrat"/>
                <a:sym typeface="Montserrat"/>
              </a:rPr>
              <a:t>veranderingen.”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Geen cijfers of </a:t>
            </a:r>
            <a:endParaRPr sz="11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rechtshalve afdwingbare normen!</a:t>
            </a:r>
            <a:endParaRPr sz="11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350" y="4478088"/>
            <a:ext cx="1346575" cy="81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 rotWithShape="1">
          <a:blip r:embed="rId3">
            <a:alphaModFix/>
          </a:blip>
          <a:srcRect b="4212" l="3787" r="15286" t="2372"/>
          <a:stretch/>
        </p:blipFill>
        <p:spPr>
          <a:xfrm>
            <a:off x="0" y="106427"/>
            <a:ext cx="2640875" cy="421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4">
            <a:alphaModFix/>
          </a:blip>
          <a:srcRect b="4680" l="0" r="5365" t="-4680"/>
          <a:stretch/>
        </p:blipFill>
        <p:spPr>
          <a:xfrm>
            <a:off x="5693000" y="-82000"/>
            <a:ext cx="3328151" cy="48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/>
          <p:nvPr/>
        </p:nvSpPr>
        <p:spPr>
          <a:xfrm>
            <a:off x="18125" y="1874600"/>
            <a:ext cx="2640900" cy="321600"/>
          </a:xfrm>
          <a:prstGeom prst="rect">
            <a:avLst/>
          </a:prstGeom>
          <a:solidFill>
            <a:srgbClr val="FF1877"/>
          </a:solidFill>
          <a:ln cap="flat" cmpd="sng" w="28575">
            <a:solidFill>
              <a:srgbClr val="FF1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Montserrat"/>
                <a:ea typeface="Montserrat"/>
                <a:cs typeface="Montserrat"/>
                <a:sym typeface="Montserrat"/>
              </a:rPr>
              <a:t>Trihalomethanen:  100µg/L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5773325" y="3839125"/>
            <a:ext cx="2517900" cy="321600"/>
          </a:xfrm>
          <a:prstGeom prst="rect">
            <a:avLst/>
          </a:prstGeom>
          <a:solidFill>
            <a:srgbClr val="96FA64"/>
          </a:solidFill>
          <a:ln cap="flat" cmpd="sng" w="28575">
            <a:solidFill>
              <a:srgbClr val="60D3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Montserrat"/>
                <a:ea typeface="Montserrat"/>
                <a:cs typeface="Montserrat"/>
                <a:sym typeface="Montserrat"/>
              </a:rPr>
              <a:t>Trihalomethanen:   25µg/L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71913"/>
            <a:ext cx="1346575" cy="81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2582825" y="266700"/>
            <a:ext cx="3190500" cy="4565100"/>
          </a:xfrm>
          <a:prstGeom prst="rect">
            <a:avLst/>
          </a:prstGeom>
          <a:gradFill>
            <a:gsLst>
              <a:gs pos="0">
                <a:srgbClr val="F5FF83"/>
              </a:gs>
              <a:gs pos="100000">
                <a:srgbClr val="E3F609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-Norm Trihalomethanen:</a:t>
            </a:r>
            <a:r>
              <a:rPr lang="nl" sz="1700">
                <a:solidFill>
                  <a:srgbClr val="E2887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>
              <a:solidFill>
                <a:srgbClr val="E2887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700">
                <a:solidFill>
                  <a:srgbClr val="E2887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nl" sz="1700">
                <a:solidFill>
                  <a:srgbClr val="FF1877"/>
                </a:solidFill>
                <a:latin typeface="Montserrat"/>
                <a:ea typeface="Montserrat"/>
                <a:cs typeface="Montserrat"/>
                <a:sym typeface="Montserrat"/>
              </a:rPr>
              <a:t> België: 100µgr/L</a:t>
            </a:r>
            <a:endParaRPr sz="1700">
              <a:solidFill>
                <a:srgbClr val="FF187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700">
                <a:solidFill>
                  <a:srgbClr val="428E8E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nl" sz="1700">
                <a:solidFill>
                  <a:srgbClr val="60D350"/>
                </a:solidFill>
                <a:latin typeface="Montserrat"/>
                <a:ea typeface="Montserrat"/>
                <a:cs typeface="Montserrat"/>
                <a:sym typeface="Montserrat"/>
              </a:rPr>
              <a:t>Nederland: 25µgr/L</a:t>
            </a:r>
            <a:endParaRPr sz="1700">
              <a:solidFill>
                <a:srgbClr val="60D3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-België: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  Europese richtlijnen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  DD 2002.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E2887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-Asbestleiding: </a:t>
            </a: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19.000 Km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-Men meet slechts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  65 parameters;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  Asbest: geen parameter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-De landbouw gebruikt  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  112 pesticiden/herbiciden,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  22 worden bij vermoeden,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ontserrat"/>
                <a:ea typeface="Montserrat"/>
                <a:cs typeface="Montserrat"/>
                <a:sym typeface="Montserrat"/>
              </a:rPr>
              <a:t>  gecontroleerd .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E2887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rgbClr val="428E8E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700">
              <a:solidFill>
                <a:srgbClr val="428E8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28E8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0"/>
          <p:cNvPicPr preferRelativeResize="0"/>
          <p:nvPr/>
        </p:nvPicPr>
        <p:blipFill rotWithShape="1">
          <a:blip r:embed="rId3">
            <a:alphaModFix amt="99000"/>
          </a:blip>
          <a:srcRect b="6552" l="-59" r="15456" t="34254"/>
          <a:stretch/>
        </p:blipFill>
        <p:spPr>
          <a:xfrm>
            <a:off x="-101550" y="1765700"/>
            <a:ext cx="3881550" cy="339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 rotWithShape="1">
          <a:blip r:embed="rId4">
            <a:alphaModFix/>
          </a:blip>
          <a:srcRect b="21945" l="10848" r="11276" t="50349"/>
          <a:stretch/>
        </p:blipFill>
        <p:spPr>
          <a:xfrm rot="48004">
            <a:off x="3870427" y="867275"/>
            <a:ext cx="4532074" cy="221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5">
            <a:alphaModFix/>
          </a:blip>
          <a:srcRect b="38634" l="6104" r="4120" t="12087"/>
          <a:stretch/>
        </p:blipFill>
        <p:spPr>
          <a:xfrm rot="-12001">
            <a:off x="5953265" y="577919"/>
            <a:ext cx="3410096" cy="259286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/>
        </p:nvSpPr>
        <p:spPr>
          <a:xfrm>
            <a:off x="3780000" y="3117325"/>
            <a:ext cx="5412300" cy="1406700"/>
          </a:xfrm>
          <a:prstGeom prst="rect">
            <a:avLst/>
          </a:prstGeom>
          <a:gradFill>
            <a:gsLst>
              <a:gs pos="0">
                <a:srgbClr val="F5FF83"/>
              </a:gs>
              <a:gs pos="100000">
                <a:srgbClr val="E3F609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>
                <a:solidFill>
                  <a:srgbClr val="0A688B"/>
                </a:solidFill>
              </a:rPr>
              <a:t>Tech.Univ Delft en Lenntech melden inzake gezondheidseffecten:</a:t>
            </a:r>
            <a:r>
              <a:rPr i="1" lang="nl">
                <a:solidFill>
                  <a:schemeClr val="dk1"/>
                </a:solidFill>
              </a:rPr>
              <a:t> </a:t>
            </a:r>
            <a:r>
              <a:rPr lang="nl">
                <a:solidFill>
                  <a:schemeClr val="dk1"/>
                </a:solidFill>
              </a:rPr>
              <a:t>-Trihalomethanen worden verdacht aandoeningen aan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</a:rPr>
              <a:t>  lever, nieren en centrale zenuwstelsel te veroorzaken alsook het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</a:rPr>
              <a:t>  risico op kanker te vergroten.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</a:rPr>
              <a:t>- Bij overschrijding van 25µgr/L worden THM kankerverwekend.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chemeClr val="dk1"/>
                </a:solidFill>
              </a:rPr>
              <a:t>- Drinkwaterbesluit Nederland: bovengrens THM: 25µgr/L.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"/>
          <p:cNvSpPr txBox="1"/>
          <p:nvPr/>
        </p:nvSpPr>
        <p:spPr>
          <a:xfrm>
            <a:off x="3823750" y="368850"/>
            <a:ext cx="24774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Nunito SemiBold"/>
                <a:ea typeface="Nunito SemiBold"/>
                <a:cs typeface="Nunito SemiBold"/>
                <a:sym typeface="Nunito SemiBold"/>
              </a:rPr>
              <a:t>T</a:t>
            </a:r>
            <a:r>
              <a:rPr lang="nl">
                <a:latin typeface="Nunito SemiBold"/>
                <a:ea typeface="Nunito SemiBold"/>
                <a:cs typeface="Nunito SemiBold"/>
                <a:sym typeface="Nunito SemiBold"/>
              </a:rPr>
              <a:t>oegevoegd op jaarbasis</a:t>
            </a:r>
            <a:r>
              <a:rPr lang="nl">
                <a:latin typeface="Nunito SemiBold"/>
                <a:ea typeface="Nunito SemiBold"/>
                <a:cs typeface="Nunito SemiBold"/>
                <a:sym typeface="Nunito SemiBold"/>
              </a:rPr>
              <a:t>:</a:t>
            </a:r>
            <a:endParaRPr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5948425" y="134400"/>
            <a:ext cx="3045000" cy="78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006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nl">
                <a:solidFill>
                  <a:srgbClr val="006FFF"/>
                </a:solidFill>
              </a:rPr>
              <a:t>                </a:t>
            </a:r>
            <a:r>
              <a:rPr b="1" i="1" lang="nl">
                <a:solidFill>
                  <a:srgbClr val="3C78D8"/>
                </a:solidFill>
              </a:rPr>
              <a:t>  </a:t>
            </a:r>
            <a:r>
              <a:rPr b="1" i="1" lang="nl" sz="1800">
                <a:solidFill>
                  <a:srgbClr val="0B5394"/>
                </a:solidFill>
              </a:rPr>
              <a:t>Lenntech</a:t>
            </a:r>
            <a:endParaRPr b="1" i="1" sz="1800">
              <a:solidFill>
                <a:srgbClr val="0B5394"/>
              </a:solidFill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44800" y="419550"/>
            <a:ext cx="4521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300">
                <a:solidFill>
                  <a:srgbClr val="FF18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uw leidingwater wel zo veilig?</a:t>
            </a:r>
            <a:endParaRPr b="1" sz="1300">
              <a:solidFill>
                <a:srgbClr val="FF187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6">
            <a:alphaModFix/>
          </a:blip>
          <a:srcRect b="68172" l="1583" r="79542" t="21287"/>
          <a:stretch/>
        </p:blipFill>
        <p:spPr>
          <a:xfrm>
            <a:off x="45515" y="1014063"/>
            <a:ext cx="865917" cy="60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 rotWithShape="1">
          <a:blip r:embed="rId7">
            <a:alphaModFix/>
          </a:blip>
          <a:srcRect b="70273" l="19636" r="36784" t="21287"/>
          <a:stretch/>
        </p:blipFill>
        <p:spPr>
          <a:xfrm>
            <a:off x="1049139" y="1173480"/>
            <a:ext cx="1999345" cy="48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8">
            <a:alphaModFix/>
          </a:blip>
          <a:srcRect b="66693" l="65158" r="7634" t="7240"/>
          <a:stretch/>
        </p:blipFill>
        <p:spPr>
          <a:xfrm>
            <a:off x="2704527" y="0"/>
            <a:ext cx="1098374" cy="131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 rotWithShape="1">
          <a:blip r:embed="rId5">
            <a:alphaModFix/>
          </a:blip>
          <a:srcRect b="6709" l="6104" r="65423" t="83583"/>
          <a:stretch/>
        </p:blipFill>
        <p:spPr>
          <a:xfrm rot="-11998">
            <a:off x="6025990" y="4561021"/>
            <a:ext cx="1266321" cy="59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5">
            <a:alphaModFix/>
          </a:blip>
          <a:srcRect b="6708" l="58500" r="4119" t="83584"/>
          <a:stretch/>
        </p:blipFill>
        <p:spPr>
          <a:xfrm rot="-12000">
            <a:off x="7647039" y="4563913"/>
            <a:ext cx="1662499" cy="598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0"/>
          <p:cNvCxnSpPr/>
          <p:nvPr/>
        </p:nvCxnSpPr>
        <p:spPr>
          <a:xfrm>
            <a:off x="1783400" y="3420750"/>
            <a:ext cx="947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20"/>
          <p:cNvCxnSpPr/>
          <p:nvPr/>
        </p:nvCxnSpPr>
        <p:spPr>
          <a:xfrm flipH="1" rot="10800000">
            <a:off x="3904075" y="3618750"/>
            <a:ext cx="1376400" cy="3900"/>
          </a:xfrm>
          <a:prstGeom prst="straightConnector1">
            <a:avLst/>
          </a:prstGeom>
          <a:noFill/>
          <a:ln cap="flat" cmpd="sng" w="9525">
            <a:solidFill>
              <a:srgbClr val="FF187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/>
          <p:cNvPicPr preferRelativeResize="0"/>
          <p:nvPr/>
        </p:nvPicPr>
        <p:blipFill rotWithShape="1">
          <a:blip r:embed="rId3">
            <a:alphaModFix/>
          </a:blip>
          <a:srcRect b="8274" l="0" r="0" t="-6313"/>
          <a:stretch/>
        </p:blipFill>
        <p:spPr>
          <a:xfrm>
            <a:off x="-100925" y="685800"/>
            <a:ext cx="3515625" cy="474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>
            <a:off x="-30125" y="0"/>
            <a:ext cx="5364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6AA84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België gebruikt officieel: </a:t>
            </a:r>
            <a:endParaRPr sz="2400">
              <a:solidFill>
                <a:srgbClr val="6AA84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96FA6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2000</a:t>
            </a:r>
            <a:r>
              <a:rPr lang="nl" sz="2400">
                <a:solidFill>
                  <a:srgbClr val="6AA84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pesticiden, </a:t>
            </a:r>
            <a:r>
              <a:rPr lang="nl" sz="2400">
                <a:solidFill>
                  <a:srgbClr val="6AA84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insecticiden</a:t>
            </a:r>
            <a:r>
              <a:rPr lang="nl" sz="2400">
                <a:solidFill>
                  <a:srgbClr val="6AA84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...</a:t>
            </a:r>
            <a:r>
              <a:rPr lang="nl" sz="2400">
                <a:solidFill>
                  <a:srgbClr val="6AA84F"/>
                </a:solidFill>
              </a:rPr>
              <a:t> </a:t>
            </a:r>
            <a:endParaRPr sz="2400">
              <a:solidFill>
                <a:srgbClr val="6AA84F"/>
              </a:solidFill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2985600" y="2575725"/>
            <a:ext cx="2868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>
                <a:solidFill>
                  <a:srgbClr val="6AA84F"/>
                </a:solidFill>
              </a:rPr>
              <a:t>Chloorpyrifos</a:t>
            </a:r>
            <a:endParaRPr sz="2800">
              <a:solidFill>
                <a:srgbClr val="6AA84F"/>
              </a:solidFill>
            </a:endParaRPr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4">
            <a:alphaModFix/>
          </a:blip>
          <a:srcRect b="0" l="0" r="0" t="4351"/>
          <a:stretch/>
        </p:blipFill>
        <p:spPr>
          <a:xfrm>
            <a:off x="3047750" y="3143250"/>
            <a:ext cx="2286502" cy="1862874"/>
          </a:xfrm>
          <a:prstGeom prst="rect">
            <a:avLst/>
          </a:prstGeom>
          <a:noFill/>
          <a:ln cap="flat" cmpd="sng" w="9525">
            <a:solidFill>
              <a:srgbClr val="FF187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4" name="Google Shape;164;p21"/>
          <p:cNvPicPr preferRelativeResize="0"/>
          <p:nvPr/>
        </p:nvPicPr>
        <p:blipFill rotWithShape="1">
          <a:blip r:embed="rId5">
            <a:alphaModFix/>
          </a:blip>
          <a:srcRect b="7956" l="6482" r="10508" t="10940"/>
          <a:stretch/>
        </p:blipFill>
        <p:spPr>
          <a:xfrm>
            <a:off x="5339400" y="510375"/>
            <a:ext cx="38244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 txBox="1"/>
          <p:nvPr/>
        </p:nvSpPr>
        <p:spPr>
          <a:xfrm>
            <a:off x="4265400" y="-350"/>
            <a:ext cx="50691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FF1877"/>
                </a:solidFill>
              </a:rPr>
              <a:t>Controle op: </a:t>
            </a:r>
            <a:r>
              <a:rPr lang="nl" sz="3000">
                <a:solidFill>
                  <a:srgbClr val="FF1877"/>
                </a:solidFill>
              </a:rPr>
              <a:t>22 Herbiciden</a:t>
            </a:r>
            <a:endParaRPr sz="3000">
              <a:solidFill>
                <a:srgbClr val="FF1877"/>
              </a:solidFill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1598300" y="1009650"/>
            <a:ext cx="6831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6AA84F"/>
                </a:solidFill>
              </a:rPr>
              <a:t>Lindane</a:t>
            </a:r>
            <a:r>
              <a:rPr lang="nl" sz="1800">
                <a:solidFill>
                  <a:srgbClr val="6AA84F"/>
                </a:solidFill>
              </a:rPr>
              <a:t> 15 jaar verboden maar...</a:t>
            </a:r>
            <a:endParaRPr sz="1800">
              <a:solidFill>
                <a:srgbClr val="6AA84F"/>
              </a:solidFill>
            </a:endParaRPr>
          </a:p>
        </p:txBody>
      </p:sp>
      <p:cxnSp>
        <p:nvCxnSpPr>
          <p:cNvPr id="167" name="Google Shape;167;p21"/>
          <p:cNvCxnSpPr/>
          <p:nvPr/>
        </p:nvCxnSpPr>
        <p:spPr>
          <a:xfrm>
            <a:off x="5415600" y="2831100"/>
            <a:ext cx="285600" cy="0"/>
          </a:xfrm>
          <a:prstGeom prst="straightConnector1">
            <a:avLst/>
          </a:prstGeom>
          <a:noFill/>
          <a:ln cap="flat" cmpd="sng" w="19050">
            <a:solidFill>
              <a:srgbClr val="FF18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21"/>
          <p:cNvCxnSpPr/>
          <p:nvPr/>
        </p:nvCxnSpPr>
        <p:spPr>
          <a:xfrm>
            <a:off x="7270100" y="1408200"/>
            <a:ext cx="285600" cy="0"/>
          </a:xfrm>
          <a:prstGeom prst="straightConnector1">
            <a:avLst/>
          </a:prstGeom>
          <a:noFill/>
          <a:ln cap="flat" cmpd="sng" w="19050">
            <a:solidFill>
              <a:srgbClr val="FF18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21"/>
          <p:cNvCxnSpPr/>
          <p:nvPr/>
        </p:nvCxnSpPr>
        <p:spPr>
          <a:xfrm>
            <a:off x="7243000" y="2074350"/>
            <a:ext cx="2856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1"/>
          <p:cNvCxnSpPr/>
          <p:nvPr/>
        </p:nvCxnSpPr>
        <p:spPr>
          <a:xfrm flipH="1" rot="10800000">
            <a:off x="6757875" y="2830800"/>
            <a:ext cx="144300" cy="600"/>
          </a:xfrm>
          <a:prstGeom prst="straightConnector1">
            <a:avLst/>
          </a:prstGeom>
          <a:noFill/>
          <a:ln cap="flat" cmpd="sng" w="19050">
            <a:solidFill>
              <a:srgbClr val="FF18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21"/>
          <p:cNvCxnSpPr/>
          <p:nvPr/>
        </p:nvCxnSpPr>
        <p:spPr>
          <a:xfrm flipH="1" rot="10800000">
            <a:off x="8632875" y="1407900"/>
            <a:ext cx="144300" cy="600"/>
          </a:xfrm>
          <a:prstGeom prst="straightConnector1">
            <a:avLst/>
          </a:prstGeom>
          <a:noFill/>
          <a:ln cap="flat" cmpd="sng" w="19050">
            <a:solidFill>
              <a:srgbClr val="FF18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21"/>
          <p:cNvCxnSpPr/>
          <p:nvPr/>
        </p:nvCxnSpPr>
        <p:spPr>
          <a:xfrm flipH="1" rot="10800000">
            <a:off x="8632875" y="2074050"/>
            <a:ext cx="144300" cy="600"/>
          </a:xfrm>
          <a:prstGeom prst="straightConnector1">
            <a:avLst/>
          </a:prstGeom>
          <a:noFill/>
          <a:ln cap="flat" cmpd="sng" w="19050">
            <a:solidFill>
              <a:srgbClr val="FF18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21"/>
          <p:cNvCxnSpPr/>
          <p:nvPr/>
        </p:nvCxnSpPr>
        <p:spPr>
          <a:xfrm>
            <a:off x="1910000" y="2104600"/>
            <a:ext cx="1055700" cy="3900"/>
          </a:xfrm>
          <a:prstGeom prst="straightConnector1">
            <a:avLst/>
          </a:prstGeom>
          <a:noFill/>
          <a:ln cap="flat" cmpd="sng" w="19050">
            <a:solidFill>
              <a:srgbClr val="FF18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21"/>
          <p:cNvCxnSpPr/>
          <p:nvPr/>
        </p:nvCxnSpPr>
        <p:spPr>
          <a:xfrm>
            <a:off x="1674500" y="1408200"/>
            <a:ext cx="1099200" cy="1500"/>
          </a:xfrm>
          <a:prstGeom prst="straightConnector1">
            <a:avLst/>
          </a:prstGeom>
          <a:noFill/>
          <a:ln cap="flat" cmpd="sng" w="19050">
            <a:solidFill>
              <a:srgbClr val="FF18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21"/>
          <p:cNvCxnSpPr/>
          <p:nvPr/>
        </p:nvCxnSpPr>
        <p:spPr>
          <a:xfrm>
            <a:off x="3093675" y="3057675"/>
            <a:ext cx="2106300" cy="4200"/>
          </a:xfrm>
          <a:prstGeom prst="straightConnector1">
            <a:avLst/>
          </a:prstGeom>
          <a:noFill/>
          <a:ln cap="flat" cmpd="sng" w="19050">
            <a:solidFill>
              <a:srgbClr val="FF187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slow" p14:dur="7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1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1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